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54"/>
  </p:notes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8" r:id="rId17"/>
    <p:sldId id="275" r:id="rId18"/>
    <p:sldId id="279" r:id="rId19"/>
    <p:sldId id="280" r:id="rId20"/>
    <p:sldId id="283" r:id="rId21"/>
    <p:sldId id="285" r:id="rId22"/>
    <p:sldId id="284" r:id="rId23"/>
    <p:sldId id="286" r:id="rId24"/>
    <p:sldId id="287" r:id="rId25"/>
    <p:sldId id="288" r:id="rId26"/>
    <p:sldId id="289" r:id="rId27"/>
    <p:sldId id="290" r:id="rId28"/>
    <p:sldId id="311" r:id="rId29"/>
    <p:sldId id="308" r:id="rId30"/>
    <p:sldId id="309" r:id="rId31"/>
    <p:sldId id="310" r:id="rId32"/>
    <p:sldId id="273" r:id="rId33"/>
    <p:sldId id="274" r:id="rId34"/>
    <p:sldId id="271" r:id="rId35"/>
    <p:sldId id="272" r:id="rId36"/>
    <p:sldId id="277" r:id="rId37"/>
    <p:sldId id="291" r:id="rId38"/>
    <p:sldId id="294" r:id="rId39"/>
    <p:sldId id="292" r:id="rId40"/>
    <p:sldId id="293" r:id="rId41"/>
    <p:sldId id="295" r:id="rId42"/>
    <p:sldId id="296" r:id="rId43"/>
    <p:sldId id="297"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sorterViewPr>
    <p:cViewPr>
      <p:scale>
        <a:sx n="100" d="100"/>
        <a:sy n="100" d="100"/>
      </p:scale>
      <p:origin x="0" y="4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423273-B225-49CC-8450-7960A3C1EC7F}" type="datetimeFigureOut">
              <a:rPr lang="en-US" smtClean="0"/>
              <a:pPr/>
              <a:t>12/3/2013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97D934-CD07-41FC-AE46-F17E0E651796}" type="slidenum">
              <a:rPr lang="en-US" smtClean="0"/>
              <a:pPr/>
              <a:t>‹#›</a:t>
            </a:fld>
            <a:endParaRPr lang="en-US"/>
          </a:p>
        </p:txBody>
      </p:sp>
    </p:spTree>
    <p:extLst>
      <p:ext uri="{BB962C8B-B14F-4D97-AF65-F5344CB8AC3E}">
        <p14:creationId xmlns:p14="http://schemas.microsoft.com/office/powerpoint/2010/main" val="63615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Wikipedia:IPA_for_Englis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pitchFamily="-105" charset="-128"/>
              </a:rPr>
              <a:t>http://www.businessweek.com/magazine/content/08_42/b4104066866245.htm</a:t>
            </a:r>
          </a:p>
          <a:p>
            <a:r>
              <a:rPr lang="en-US" altLang="en-US" smtClean="0">
                <a:ea typeface="ヒラギノ角ゴ Pro W3" pitchFamily="-105" charset="-128"/>
              </a:rPr>
              <a:t>Controlling the supply chain is key, Jennifer S. Altman</a:t>
            </a:r>
          </a:p>
          <a:p>
            <a:endParaRPr lang="en-US" altLang="en-US" smtClean="0">
              <a:ea typeface="ヒラギノ角ゴ Pro W3" pitchFamily="-105" charset="-128"/>
            </a:endParaRPr>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2AECDB15-6780-4B3A-9A74-0A90C4D0E2C2}" type="slidenum">
              <a:rPr lang="en-US" altLang="en-US" smtClean="0">
                <a:latin typeface="Calibri" pitchFamily="34" charset="0"/>
              </a:rPr>
              <a:pPr eaLnBrk="1" hangingPunct="1"/>
              <a:t>18</a:t>
            </a:fld>
            <a:endParaRPr lang="en-US" altLang="en-US"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742D41F-F0AF-4508-9E84-A5E31F85D277}" type="slidenum">
              <a:rPr lang="en-GB"/>
              <a:pPr/>
              <a:t>47</a:t>
            </a:fld>
            <a:endParaRPr lang="en-GB"/>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GB" smtClean="0"/>
              <a:t>I think the text page issue is just to get across to people how informal the description 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pPr eaLnBrk="1" hangingPunct="1"/>
            <a:endParaRPr lang="en-US" smtClean="0"/>
          </a:p>
        </p:txBody>
      </p:sp>
      <p:sp>
        <p:nvSpPr>
          <p:cNvPr id="43012" name="Slide Number Placeholder 3"/>
          <p:cNvSpPr>
            <a:spLocks noGrp="1"/>
          </p:cNvSpPr>
          <p:nvPr>
            <p:ph type="sldNum" sz="quarter" idx="5"/>
          </p:nvPr>
        </p:nvSpPr>
        <p:spPr>
          <a:noFill/>
        </p:spPr>
        <p:txBody>
          <a:bodyPr/>
          <a:lstStyle/>
          <a:p>
            <a:fld id="{E8D01FB3-C5B0-486A-BC2E-F373D4F9766E}" type="slidenum">
              <a:rPr lang="en-GB"/>
              <a:pPr/>
              <a:t>48</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745C0AE-9B17-45EF-8D81-147A97714754}" type="slidenum">
              <a:rPr lang="en-GB"/>
              <a:pPr/>
              <a:t>49</a:t>
            </a:fld>
            <a:endParaRPr lang="en-GB"/>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en-GB" smtClean="0"/>
              <a:t>I could say something about the incomplete numbers story used in a lot of proposed Grid business models due to hidden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85000" lnSpcReduction="10000"/>
          </a:bodyPr>
          <a:lstStyle/>
          <a:p>
            <a:pPr>
              <a:defRPr/>
            </a:pPr>
            <a:r>
              <a:rPr lang="en-US" dirty="0" err="1" smtClean="0"/>
              <a:t>Amanciao</a:t>
            </a:r>
            <a:r>
              <a:rPr lang="en-US" dirty="0" smtClean="0"/>
              <a:t> Ortega </a:t>
            </a:r>
            <a:r>
              <a:rPr lang="en-US" dirty="0" err="1" smtClean="0"/>
              <a:t>Gaona</a:t>
            </a:r>
            <a:r>
              <a:rPr lang="en-US" dirty="0" smtClean="0"/>
              <a:t> is a very well known industrialist and fashion designer. He is the chairman and co-founder of </a:t>
            </a:r>
            <a:r>
              <a:rPr lang="en-US" dirty="0" err="1" smtClean="0"/>
              <a:t>Inditex</a:t>
            </a:r>
            <a:r>
              <a:rPr lang="en-US" dirty="0" smtClean="0"/>
              <a:t> Group. In 2001, </a:t>
            </a:r>
            <a:r>
              <a:rPr lang="en-US" dirty="0" err="1" smtClean="0"/>
              <a:t>Inditex</a:t>
            </a:r>
            <a:r>
              <a:rPr lang="en-US" dirty="0" smtClean="0"/>
              <a:t> Group went public and he possessed over 59% of shares which made him a wealthy man. Forbes has listed him as one of the richest person in the world. Ortega always keeps a low profile and never appears in any interview.</a:t>
            </a:r>
          </a:p>
          <a:p>
            <a:pPr>
              <a:defRPr/>
            </a:pPr>
            <a:r>
              <a:rPr lang="en-US" dirty="0" err="1" smtClean="0"/>
              <a:t>Amancio</a:t>
            </a:r>
            <a:r>
              <a:rPr lang="en-US" dirty="0" smtClean="0"/>
              <a:t> Ortega </a:t>
            </a:r>
            <a:r>
              <a:rPr lang="en-US" dirty="0" err="1" smtClean="0"/>
              <a:t>gaona</a:t>
            </a:r>
            <a:r>
              <a:rPr lang="en-US" dirty="0" smtClean="0"/>
              <a:t> was born in Leon, Spain on 28 March, 1936. His mother worked as a maid and father worked on railroad. By the time Ortega turned 13, he started working as a delivery boy for a local </a:t>
            </a:r>
            <a:r>
              <a:rPr lang="en-US" dirty="0" err="1" smtClean="0"/>
              <a:t>shirtmaker</a:t>
            </a:r>
            <a:r>
              <a:rPr lang="en-US" dirty="0" smtClean="0"/>
              <a:t> in the hub of the Iberian textile industry which is called La Coruna, Galicia. He worked at several stores and learned the changing process of cost and product when material travels from manufacturer to the customer. Very soon he began to focus on providing the products straightly to the customers without any involvement of the middle man.</a:t>
            </a:r>
          </a:p>
          <a:p>
            <a:pPr>
              <a:defRPr/>
            </a:pPr>
            <a:r>
              <a:rPr lang="en-US" dirty="0" err="1" smtClean="0"/>
              <a:t>Amancio</a:t>
            </a:r>
            <a:r>
              <a:rPr lang="en-US" dirty="0" smtClean="0"/>
              <a:t> Ortega </a:t>
            </a:r>
            <a:r>
              <a:rPr lang="en-US" dirty="0" err="1" smtClean="0"/>
              <a:t>Gaona</a:t>
            </a:r>
            <a:r>
              <a:rPr lang="en-US" dirty="0" smtClean="0"/>
              <a:t> was better called as </a:t>
            </a:r>
            <a:r>
              <a:rPr lang="en-US" dirty="0" err="1" smtClean="0"/>
              <a:t>Amancio</a:t>
            </a:r>
            <a:r>
              <a:rPr lang="en-US" dirty="0" smtClean="0"/>
              <a:t> Ortega who never went for higher studies. Into the early days of 1960’s, he continued working in textile line and attained good knowledge. He soon became manager of a clothing store and observed that only rich people could pay to buy good clothing. This made him more firm to make fine clothing available and reachable to every people. Very soon, he began to manufacture his own line of products. He started buying low priced cloth material from Barcelona and cheaper but good quality products to the local shops. In the year 1963, Ortega turned 27 years of age and by this time he established his own firm named </a:t>
            </a:r>
            <a:r>
              <a:rPr lang="en-US" dirty="0" err="1" smtClean="0"/>
              <a:t>Confcciones</a:t>
            </a:r>
            <a:r>
              <a:rPr lang="en-US" dirty="0" smtClean="0"/>
              <a:t> Goa which was known for selling good quality bathrobes.</a:t>
            </a:r>
            <a:br>
              <a:rPr lang="en-US" dirty="0" smtClean="0"/>
            </a:br>
            <a:endParaRPr lang="en-US" dirty="0" smtClean="0"/>
          </a:p>
          <a:p>
            <a:pPr>
              <a:defRPr/>
            </a:pPr>
            <a:r>
              <a:rPr lang="en-US" dirty="0" err="1" smtClean="0"/>
              <a:t>Amancio</a:t>
            </a:r>
            <a:r>
              <a:rPr lang="en-US" dirty="0" smtClean="0"/>
              <a:t> Ortega kept on building his firm. In the year 1975, Ortega started his first retail shop named Zara which was situated across the lane from one of the most famous retail store of La Coruna. Very soon, Zara became a well known name for providing good quality designer range of products at an affordable price. By the year 1989, Ortega successfully opened around one hundred stores of Zara in Spain.</a:t>
            </a:r>
          </a:p>
          <a:p>
            <a:pPr>
              <a:defRPr/>
            </a:pPr>
            <a:r>
              <a:rPr lang="en-US" dirty="0" smtClean="0"/>
              <a:t>In 1985, he established </a:t>
            </a:r>
            <a:r>
              <a:rPr lang="en-US" dirty="0" err="1" smtClean="0"/>
              <a:t>Inditex</a:t>
            </a:r>
            <a:r>
              <a:rPr lang="en-US" dirty="0" smtClean="0"/>
              <a:t> which turned out to be one of the biggest textile companies by holding Zara and other small stores. He always focuses on cutting the cost of his products so that it may become reachable for common man. Ortega rarely needed any advertisement for Zara as it already became very successful and renowned name in the textile industry.</a:t>
            </a:r>
            <a:endParaRPr lang="en-US" dirty="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AAA9D39B-64EF-4320-BCFA-7B8C042CD9D9}" type="slidenum">
              <a:rPr lang="en-US" altLang="en-US" smtClean="0">
                <a:latin typeface="Calibri" pitchFamily="34" charset="0"/>
              </a:rPr>
              <a:pPr eaLnBrk="1" hangingPunct="1"/>
              <a:t>19</a:t>
            </a:fld>
            <a:endParaRPr lang="en-US" altLang="en-US" smtClean="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pitchFamily="-105" charset="-128"/>
              </a:rPr>
              <a:t>http://www.congrats.com.au/zara-sydney-opens-to-crazy-lines-zara-australia-20th-april/</a:t>
            </a:r>
          </a:p>
          <a:p>
            <a:endParaRPr lang="en-US" altLang="en-US" smtClean="0">
              <a:ea typeface="ヒラギノ角ゴ Pro W3" pitchFamily="-105" charset="-128"/>
            </a:endParaRPr>
          </a:p>
          <a:p>
            <a:endParaRPr lang="en-US" altLang="en-US" smtClean="0">
              <a:ea typeface="ヒラギノ角ゴ Pro W3" pitchFamily="-105" charset="-128"/>
            </a:endParaRPr>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E9C4DB48-C633-43EF-B375-03A0F92A9F2A}" type="slidenum">
              <a:rPr lang="en-US" altLang="en-US" smtClean="0">
                <a:latin typeface="Calibri" pitchFamily="34" charset="0"/>
              </a:rPr>
              <a:pPr eaLnBrk="1" hangingPunct="1"/>
              <a:t>20</a:t>
            </a:fld>
            <a:endParaRPr lang="en-US" altLang="en-US"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pitchFamily="-105" charset="-128"/>
              </a:rPr>
              <a:t>http://images.businessweek.com/ss/06/08/zara/source/1.htm</a:t>
            </a: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3CB65243-D78E-4306-B89D-011412FEA9B0}" type="slidenum">
              <a:rPr lang="en-US" altLang="en-US" smtClean="0">
                <a:latin typeface="Calibri" pitchFamily="34" charset="0"/>
              </a:rPr>
              <a:pPr eaLnBrk="1" hangingPunct="1"/>
              <a:t>21</a:t>
            </a:fld>
            <a:endParaRPr lang="en-US" altLang="en-US"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ea typeface="ヒラギノ角ゴ Pro W3" pitchFamily="-105" charset="-128"/>
              </a:rPr>
              <a:t>Chic</a:t>
            </a:r>
            <a:r>
              <a:rPr lang="en-US" altLang="en-US" smtClean="0">
                <a:ea typeface="ヒラギノ角ゴ Pro W3" pitchFamily="-105" charset="-128"/>
              </a:rPr>
              <a:t> (pronounced </a:t>
            </a:r>
            <a:r>
              <a:rPr lang="en-US" altLang="en-US" smtClean="0">
                <a:ea typeface="ヒラギノ角ゴ Pro W3" pitchFamily="-105" charset="-128"/>
                <a:hlinkClick r:id="rId3" action="ppaction://hlinkfile" tooltip="Wikipedia:IPA for English"/>
              </a:rPr>
              <a:t>/ˈʃiːk/</a:t>
            </a:r>
            <a:r>
              <a:rPr lang="en-US" altLang="en-US" smtClean="0">
                <a:ea typeface="ヒラギノ角ゴ Pro W3" pitchFamily="-105" charset="-128"/>
              </a:rPr>
              <a:t> "sheek"), meaning 'stylish' or 'smart', is an element of fashion.</a:t>
            </a:r>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FE3F30E2-3C82-4F13-9EAC-C84D79F87F6A}" type="slidenum">
              <a:rPr lang="en-US" altLang="en-US" smtClean="0">
                <a:latin typeface="Calibri" pitchFamily="34" charset="0"/>
              </a:rPr>
              <a:pPr eaLnBrk="1" hangingPunct="1"/>
              <a:t>22</a:t>
            </a:fld>
            <a:endParaRPr lang="en-US" altLang="en-US"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pitchFamily="-105" charset="-128"/>
              </a:rPr>
              <a:t>http://www.economist.com/node/18333093</a:t>
            </a:r>
          </a:p>
          <a:p>
            <a:endParaRPr lang="en-US" altLang="en-US" smtClean="0">
              <a:ea typeface="ヒラギノ角ゴ Pro W3" pitchFamily="-105" charset="-128"/>
            </a:endParaRPr>
          </a:p>
          <a:p>
            <a:r>
              <a:rPr lang="en-US" altLang="en-US" smtClean="0">
                <a:ea typeface="ヒラギノ角ゴ Pro W3" pitchFamily="-105" charset="-128"/>
              </a:rPr>
              <a:t>The two planes to America each week could supply as many as 40 or 50 stores</a:t>
            </a:r>
          </a:p>
          <a:p>
            <a:endParaRPr lang="en-US" altLang="en-US" smtClean="0">
              <a:ea typeface="ヒラギノ角ゴ Pro W3" pitchFamily="-105" charset="-128"/>
            </a:endParaRPr>
          </a:p>
          <a:p>
            <a:r>
              <a:rPr lang="en-US" altLang="en-US" smtClean="0">
                <a:ea typeface="ヒラギノ角ゴ Pro W3" pitchFamily="-105" charset="-128"/>
              </a:rPr>
              <a:t>https://adrianasassoon.wordpress.com/tag/zara/</a:t>
            </a:r>
          </a:p>
          <a:p>
            <a:endParaRPr lang="en-US" altLang="en-US" smtClean="0">
              <a:ea typeface="ヒラギノ角ゴ Pro W3" pitchFamily="-105" charset="-128"/>
            </a:endParaRPr>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6747C0AF-0103-48C9-8463-8D65176E4B55}" type="slidenum">
              <a:rPr lang="en-US" altLang="en-US" smtClean="0">
                <a:latin typeface="Calibri" pitchFamily="34" charset="0"/>
              </a:rPr>
              <a:pPr eaLnBrk="1" hangingPunct="1"/>
              <a:t>27</a:t>
            </a:fld>
            <a:endParaRPr lang="en-US" altLang="en-US"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pitchFamily="-105" charset="-128"/>
              </a:rPr>
              <a:t>In another recent deal also at 666 Fifth, Japanese clothing retailer Uniqlo agreed to pay $300 million over 15 years, in one of the most expensive leases ever in New York. </a:t>
            </a:r>
          </a:p>
          <a:p>
            <a:endParaRPr lang="en-US" altLang="en-US" smtClean="0">
              <a:ea typeface="ヒラギノ角ゴ Pro W3" pitchFamily="-105" charset="-128"/>
            </a:endParaRPr>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fld id="{4A235784-0EDF-4206-9A8B-7926942115C1}" type="slidenum">
              <a:rPr lang="en-US" altLang="en-US" smtClean="0">
                <a:latin typeface="Calibri" pitchFamily="34" charset="0"/>
              </a:rPr>
              <a:pPr eaLnBrk="1" hangingPunct="1"/>
              <a:t>36</a:t>
            </a:fld>
            <a:endParaRPr lang="en-US" altLang="en-US" smtClean="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smtClean="0"/>
          </a:p>
        </p:txBody>
      </p:sp>
      <p:sp>
        <p:nvSpPr>
          <p:cNvPr id="41988" name="Slide Number Placeholder 3"/>
          <p:cNvSpPr>
            <a:spLocks noGrp="1"/>
          </p:cNvSpPr>
          <p:nvPr>
            <p:ph type="sldNum" sz="quarter" idx="5"/>
          </p:nvPr>
        </p:nvSpPr>
        <p:spPr>
          <a:noFill/>
        </p:spPr>
        <p:txBody>
          <a:bodyPr/>
          <a:lstStyle/>
          <a:p>
            <a:fld id="{C00E8FC2-B7F7-45CB-9386-45B4338778A6}" type="slidenum">
              <a:rPr lang="en-GB"/>
              <a:pPr/>
              <a:t>43</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pPr eaLnBrk="1" hangingPunct="1"/>
            <a:r>
              <a:rPr lang="en-GB" smtClean="0"/>
              <a:t>SJT: Might mention something about the privacy of value to the customer and the privacy of the cost of resources to the provider.</a:t>
            </a:r>
          </a:p>
        </p:txBody>
      </p:sp>
      <p:sp>
        <p:nvSpPr>
          <p:cNvPr id="46084" name="Slide Number Placeholder 3"/>
          <p:cNvSpPr>
            <a:spLocks noGrp="1"/>
          </p:cNvSpPr>
          <p:nvPr>
            <p:ph type="sldNum" sz="quarter" idx="5"/>
          </p:nvPr>
        </p:nvSpPr>
        <p:spPr>
          <a:noFill/>
        </p:spPr>
        <p:txBody>
          <a:bodyPr/>
          <a:lstStyle/>
          <a:p>
            <a:fld id="{DBF2FFDF-5CAF-42F2-B428-4A15D4F3B601}" type="slidenum">
              <a:rPr lang="en-GB"/>
              <a:pPr/>
              <a:t>45</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7BFD26-FADA-4EFD-BF4A-E1EDA19F442F}" type="datetimeFigureOut">
              <a:rPr lang="en-US" smtClean="0"/>
              <a:pPr/>
              <a:t>12/3/2013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BFD26-FADA-4EFD-BF4A-E1EDA19F442F}" type="datetimeFigureOut">
              <a:rPr lang="en-US" smtClean="0"/>
              <a:pPr/>
              <a:t>12/3/2013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BFD26-FADA-4EFD-BF4A-E1EDA19F442F}" type="datetimeFigureOut">
              <a:rPr lang="en-US" smtClean="0"/>
              <a:pPr/>
              <a:t>12/3/2013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Click to edit Master title style</a:t>
            </a:r>
            <a:endParaRPr lang="en-US" dirty="0"/>
          </a:p>
        </p:txBody>
      </p:sp>
    </p:spTree>
    <p:extLst>
      <p:ext uri="{BB962C8B-B14F-4D97-AF65-F5344CB8AC3E}">
        <p14:creationId xmlns:p14="http://schemas.microsoft.com/office/powerpoint/2010/main" val="314535867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Click to edit Master title style</a:t>
            </a:r>
            <a:endParaRPr lang="en-US" dirty="0"/>
          </a:p>
        </p:txBody>
      </p:sp>
    </p:spTree>
    <p:extLst>
      <p:ext uri="{BB962C8B-B14F-4D97-AF65-F5344CB8AC3E}">
        <p14:creationId xmlns:p14="http://schemas.microsoft.com/office/powerpoint/2010/main" val="154353368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7BFD26-FADA-4EFD-BF4A-E1EDA19F442F}" type="datetimeFigureOut">
              <a:rPr lang="en-US" smtClean="0"/>
              <a:pPr/>
              <a:t>12/3/2013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7BFD26-FADA-4EFD-BF4A-E1EDA19F442F}" type="datetimeFigureOut">
              <a:rPr lang="en-US" smtClean="0"/>
              <a:pPr/>
              <a:t>12/3/2013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7BFD26-FADA-4EFD-BF4A-E1EDA19F442F}" type="datetimeFigureOut">
              <a:rPr lang="en-US" smtClean="0"/>
              <a:pPr/>
              <a:t>12/3/2013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7BFD26-FADA-4EFD-BF4A-E1EDA19F442F}" type="datetimeFigureOut">
              <a:rPr lang="en-US" smtClean="0"/>
              <a:pPr/>
              <a:t>12/3/2013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7BFD26-FADA-4EFD-BF4A-E1EDA19F442F}" type="datetimeFigureOut">
              <a:rPr lang="en-US" smtClean="0"/>
              <a:pPr/>
              <a:t>12/3/2013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BFD26-FADA-4EFD-BF4A-E1EDA19F442F}" type="datetimeFigureOut">
              <a:rPr lang="en-US" smtClean="0"/>
              <a:pPr/>
              <a:t>12/3/2013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6F6A96-481D-45EE-903C-5A666C75D6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BFD26-FADA-4EFD-BF4A-E1EDA19F442F}" type="datetimeFigureOut">
              <a:rPr lang="en-US" smtClean="0"/>
              <a:pPr/>
              <a:t>12/3/2013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6F6A96-481D-45EE-903C-5A666C75D6F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97BFD26-FADA-4EFD-BF4A-E1EDA19F442F}" type="datetimeFigureOut">
              <a:rPr lang="en-US" smtClean="0"/>
              <a:pPr/>
              <a:t>12/3/2013</a:t>
            </a:fld>
            <a:endParaRPr lang="en-US"/>
          </a:p>
        </p:txBody>
      </p:sp>
      <p:sp>
        <p:nvSpPr>
          <p:cNvPr id="9" name="Slide Number Placeholder 8"/>
          <p:cNvSpPr>
            <a:spLocks noGrp="1"/>
          </p:cNvSpPr>
          <p:nvPr>
            <p:ph type="sldNum" sz="quarter" idx="11"/>
          </p:nvPr>
        </p:nvSpPr>
        <p:spPr/>
        <p:txBody>
          <a:bodyPr/>
          <a:lstStyle/>
          <a:p>
            <a:fld id="{E86F6A96-481D-45EE-903C-5A666C75D6F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E86F6A96-481D-45EE-903C-5A666C75D6FB}"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897BFD26-FADA-4EFD-BF4A-E1EDA19F442F}" type="datetimeFigureOut">
              <a:rPr lang="en-US" smtClean="0"/>
              <a:pPr/>
              <a:t>12/3/2013</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ndex.php?title=Daniel_Piette&amp;action=edit&amp;redlink=1" TargetMode="External"/><Relationship Id="rId2" Type="http://schemas.openxmlformats.org/officeDocument/2006/relationships/hyperlink" Target="http://en.wikipedia.org/wiki/Louis_Vuitt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filenesbasement.com/our_story.ph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www.fastretailing.com/eng/group/strategy/tactics.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mizposh.com/wp-content/uploads/2008/12/2008_12_zara.jp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Caveat</a:t>
            </a:r>
            <a:endParaRPr lang="en-US" dirty="0"/>
          </a:p>
        </p:txBody>
      </p:sp>
      <p:sp>
        <p:nvSpPr>
          <p:cNvPr id="3" name="Content Placeholder 2"/>
          <p:cNvSpPr>
            <a:spLocks noGrp="1"/>
          </p:cNvSpPr>
          <p:nvPr>
            <p:ph idx="1"/>
          </p:nvPr>
        </p:nvSpPr>
        <p:spPr/>
        <p:txBody>
          <a:bodyPr/>
          <a:lstStyle/>
          <a:p>
            <a:r>
              <a:rPr lang="en-US" dirty="0" smtClean="0"/>
              <a:t>When we say Autumn/Fall 2013 : the collections were presented in the </a:t>
            </a:r>
            <a:r>
              <a:rPr lang="en-US" dirty="0" err="1" smtClean="0"/>
              <a:t>Autum</a:t>
            </a:r>
            <a:r>
              <a:rPr lang="en-US" dirty="0" smtClean="0"/>
              <a:t>/Fall of 2012.</a:t>
            </a:r>
          </a:p>
          <a:p>
            <a:endParaRPr lang="en-US" dirty="0" smtClean="0"/>
          </a:p>
          <a:p>
            <a:r>
              <a:rPr lang="en-US" dirty="0" smtClean="0"/>
              <a:t>The videos you will see in Zara of Autumn/Fall 2013 was uploaded in August 2013.</a:t>
            </a:r>
            <a:endParaRPr lang="en-US" dirty="0"/>
          </a:p>
        </p:txBody>
      </p:sp>
    </p:spTree>
    <p:extLst>
      <p:ext uri="{BB962C8B-B14F-4D97-AF65-F5344CB8AC3E}">
        <p14:creationId xmlns:p14="http://schemas.microsoft.com/office/powerpoint/2010/main" val="1505960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36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521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943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343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5756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88" y="1374775"/>
            <a:ext cx="8632825"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2871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752600"/>
            <a:ext cx="75970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85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Zara</a:t>
            </a:r>
            <a:endParaRPr 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219200"/>
            <a:ext cx="43719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88137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Zara: Fast Fashion from Savvy Systems</a:t>
            </a:r>
            <a:endParaRPr lang="en-US" altLang="en-US" dirty="0" smtClean="0"/>
          </a:p>
        </p:txBody>
      </p:sp>
      <p:pic>
        <p:nvPicPr>
          <p:cNvPr id="20483" name="Picture 5" descr="http://images.businessweek.com/story/08/600/1009_mz_eurore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905000"/>
            <a:ext cx="522102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4"/>
          <p:cNvSpPr txBox="1">
            <a:spLocks noChangeArrowheads="1"/>
          </p:cNvSpPr>
          <p:nvPr/>
        </p:nvSpPr>
        <p:spPr bwMode="auto">
          <a:xfrm>
            <a:off x="2362200" y="5595708"/>
            <a:ext cx="28393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r>
              <a:rPr lang="en-US" altLang="en-US"/>
              <a:t>A Zara store in Manhattan</a:t>
            </a:r>
          </a:p>
        </p:txBody>
      </p:sp>
      <p:sp>
        <p:nvSpPr>
          <p:cNvPr id="20485" name="Rectangle 4"/>
          <p:cNvSpPr>
            <a:spLocks noChangeArrowheads="1"/>
          </p:cNvSpPr>
          <p:nvPr/>
        </p:nvSpPr>
        <p:spPr bwMode="auto">
          <a:xfrm>
            <a:off x="228600" y="6107672"/>
            <a:ext cx="8193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r>
              <a:rPr lang="en-US" altLang="en-US" sz="2400" dirty="0"/>
              <a:t>Medium quality “fast” fashion clothing at affordable prices.</a:t>
            </a:r>
          </a:p>
        </p:txBody>
      </p:sp>
    </p:spTree>
    <p:extLst>
      <p:ext uri="{BB962C8B-B14F-4D97-AF65-F5344CB8AC3E}">
        <p14:creationId xmlns:p14="http://schemas.microsoft.com/office/powerpoint/2010/main" val="2934289185"/>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p:txBody>
          <a:bodyPr>
            <a:normAutofit fontScale="90000"/>
          </a:bodyPr>
          <a:lstStyle/>
          <a:p>
            <a:r>
              <a:rPr lang="en-US" altLang="en-US" dirty="0" smtClean="0"/>
              <a:t>Humble beginning: </a:t>
            </a:r>
            <a:r>
              <a:rPr lang="en-US" altLang="en-US" dirty="0" err="1" smtClean="0"/>
              <a:t>Amanciao</a:t>
            </a:r>
            <a:r>
              <a:rPr lang="en-US" altLang="en-US" dirty="0" smtClean="0"/>
              <a:t> Ortega </a:t>
            </a:r>
            <a:r>
              <a:rPr lang="en-US" altLang="en-US" dirty="0" err="1" smtClean="0"/>
              <a:t>Gaona</a:t>
            </a:r>
            <a:r>
              <a:rPr lang="en-US" altLang="en-US" dirty="0" smtClean="0"/>
              <a:t> </a:t>
            </a:r>
          </a:p>
        </p:txBody>
      </p:sp>
      <p:sp>
        <p:nvSpPr>
          <p:cNvPr id="5" name="Content Placeholder 4"/>
          <p:cNvSpPr>
            <a:spLocks noGrp="1"/>
          </p:cNvSpPr>
          <p:nvPr>
            <p:ph idx="1"/>
          </p:nvPr>
        </p:nvSpPr>
        <p:spPr/>
        <p:txBody>
          <a:bodyPr>
            <a:normAutofit fontScale="77500" lnSpcReduction="20000"/>
          </a:bodyPr>
          <a:lstStyle/>
          <a:p>
            <a:r>
              <a:rPr lang="en-US" altLang="en-US" dirty="0" smtClean="0"/>
              <a:t>At age of 13, worked as a gofer in a shirt store</a:t>
            </a:r>
          </a:p>
          <a:p>
            <a:pPr marL="342900" lvl="1">
              <a:buClr>
                <a:schemeClr val="accent1"/>
              </a:buClr>
            </a:pPr>
            <a:endParaRPr lang="en-US" altLang="en-US" dirty="0" smtClean="0"/>
          </a:p>
          <a:p>
            <a:pPr marL="342900" lvl="1">
              <a:buClr>
                <a:schemeClr val="accent1"/>
              </a:buClr>
            </a:pPr>
            <a:r>
              <a:rPr lang="en-US" altLang="en-US" dirty="0" smtClean="0"/>
              <a:t>FASHIONABLE </a:t>
            </a:r>
            <a:r>
              <a:rPr lang="en-US" altLang="en-US" dirty="0"/>
              <a:t>BUT NOT PRICY In the early 1960s Ortega became the manager of a local clothing shop, where he noticed that only a </a:t>
            </a:r>
            <a:r>
              <a:rPr lang="en-US" altLang="en-US" u="sng" dirty="0"/>
              <a:t>few wealthy residents could afford to buy the expensive clothes</a:t>
            </a:r>
            <a:r>
              <a:rPr lang="en-US" altLang="en-US" dirty="0"/>
              <a:t>. Thus he started </a:t>
            </a:r>
            <a:r>
              <a:rPr lang="en-US" altLang="en-US" b="1" dirty="0"/>
              <a:t>producing similar items at lower prices</a:t>
            </a:r>
            <a:r>
              <a:rPr lang="en-US" altLang="en-US" dirty="0"/>
              <a:t>, purchasing cheaper fabric in Barcelona and cutting out pieces by hand using cardboard patterns</a:t>
            </a:r>
            <a:r>
              <a:rPr lang="en-US" altLang="en-US" b="1" dirty="0"/>
              <a:t>. </a:t>
            </a:r>
            <a:r>
              <a:rPr lang="en-US" altLang="en-US" dirty="0"/>
              <a:t>Ortega then sold his items to local shops; he used the profits to start his first factory in 1963 at the age of 27. </a:t>
            </a:r>
          </a:p>
          <a:p>
            <a:endParaRPr lang="en-US" altLang="en-US" dirty="0" smtClean="0"/>
          </a:p>
          <a:p>
            <a:r>
              <a:rPr lang="en-US" altLang="en-US" dirty="0" smtClean="0"/>
              <a:t>In 1972 he founded </a:t>
            </a:r>
            <a:r>
              <a:rPr lang="en-US" altLang="en-US" dirty="0" err="1" smtClean="0"/>
              <a:t>Confecciones</a:t>
            </a:r>
            <a:r>
              <a:rPr lang="en-US" altLang="en-US" dirty="0" smtClean="0"/>
              <a:t> Goa, S.A.,  the first garment-making factory of </a:t>
            </a:r>
            <a:r>
              <a:rPr lang="en-US" altLang="en-US" dirty="0" err="1" smtClean="0"/>
              <a:t>Inditex</a:t>
            </a:r>
            <a:endParaRPr lang="en-US" altLang="en-US" dirty="0" smtClean="0"/>
          </a:p>
          <a:p>
            <a:endParaRPr lang="en-US" altLang="en-US" dirty="0" smtClean="0"/>
          </a:p>
          <a:p>
            <a:r>
              <a:rPr lang="en-US" altLang="en-US" dirty="0" smtClean="0"/>
              <a:t>When a German wholesaler suddenly canceled a big lingerie order in 1975, he thought his fledgling clothing company might go bankrupt. All his capital was tied up in the order. There were no other buyers. In desperation, he opened a shop near his factory in La </a:t>
            </a:r>
            <a:r>
              <a:rPr lang="en-US" altLang="en-US" dirty="0" err="1" smtClean="0"/>
              <a:t>Coruña</a:t>
            </a:r>
            <a:r>
              <a:rPr lang="en-US" altLang="en-US" dirty="0" smtClean="0"/>
              <a:t>, in the far northwest corner of Spain, and sold the goods himself. He called the shop Zara.</a:t>
            </a:r>
          </a:p>
          <a:p>
            <a:endParaRPr lang="en-US" altLang="en-US" dirty="0" smtClean="0"/>
          </a:p>
          <a:p>
            <a:r>
              <a:rPr lang="en-US" altLang="en-US" dirty="0" smtClean="0"/>
              <a:t>Net </a:t>
            </a:r>
            <a:r>
              <a:rPr lang="en-US" altLang="en-US" dirty="0"/>
              <a:t>Worth $31 B as of March </a:t>
            </a:r>
            <a:r>
              <a:rPr lang="en-US" altLang="en-US" dirty="0" smtClean="0"/>
              <a:t>2011 ; The richest person in Spain ; The #2 richest person in Europe ; The #7 richest person in the world</a:t>
            </a:r>
            <a:br>
              <a:rPr lang="en-US" altLang="en-US" dirty="0" smtClean="0"/>
            </a:br>
            <a:endParaRPr lang="en-US" altLang="en-US" dirty="0" smtClean="0"/>
          </a:p>
        </p:txBody>
      </p:sp>
      <p:pic>
        <p:nvPicPr>
          <p:cNvPr id="24580" name="Picture 2" descr="http://t1.gstatic.com/images?q=tbn:ANd9GcRivYpdUW_21gNxnjKFaOUSTVotvJihQrYmN0j1BJ8leozJblH-J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228600"/>
            <a:ext cx="1364974" cy="173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195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additive="base">
                                        <p:cTn id="2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 calcmode="lin" valueType="num">
                                      <p:cBhvr additive="base">
                                        <p:cTn id="2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Autumn 2013 Fashion : Women </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0140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smtClean="0">
                <a:latin typeface="Arial" charset="0"/>
              </a:rPr>
              <a:t>Zara in Australia 2011</a:t>
            </a:r>
          </a:p>
        </p:txBody>
      </p:sp>
      <p:pic>
        <p:nvPicPr>
          <p:cNvPr id="32771" name="Picture 4" descr="http://www.congrats.com.au/wp-content/uploads/2011/04/Zara-Austral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541205"/>
            <a:ext cx="5228059" cy="483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137669"/>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Zara</a:t>
            </a:r>
          </a:p>
        </p:txBody>
      </p:sp>
      <p:sp>
        <p:nvSpPr>
          <p:cNvPr id="5" name="Content Placeholder 4"/>
          <p:cNvSpPr>
            <a:spLocks noGrp="1"/>
          </p:cNvSpPr>
          <p:nvPr>
            <p:ph idx="1"/>
          </p:nvPr>
        </p:nvSpPr>
        <p:spPr>
          <a:xfrm>
            <a:off x="4724400" y="1600200"/>
            <a:ext cx="4114800" cy="4525963"/>
          </a:xfrm>
        </p:spPr>
        <p:txBody>
          <a:bodyPr>
            <a:normAutofit/>
          </a:bodyPr>
          <a:lstStyle/>
          <a:p>
            <a:r>
              <a:rPr lang="en-US" altLang="en-US" dirty="0" smtClean="0"/>
              <a:t>Zara as a "fashion imitator" company and low cost products.</a:t>
            </a:r>
          </a:p>
          <a:p>
            <a:endParaRPr lang="en-US" altLang="en-US" dirty="0" smtClean="0"/>
          </a:p>
          <a:p>
            <a:r>
              <a:rPr lang="en-US" altLang="en-US" dirty="0" smtClean="0"/>
              <a:t>Trends setter? </a:t>
            </a:r>
          </a:p>
          <a:p>
            <a:r>
              <a:rPr lang="en-US" altLang="en-US" dirty="0" smtClean="0"/>
              <a:t>Instead of setting the trends, Zara follows them. </a:t>
            </a:r>
          </a:p>
        </p:txBody>
      </p:sp>
      <p:pic>
        <p:nvPicPr>
          <p:cNvPr id="37892" name="Picture 5" descr="Za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447800"/>
            <a:ext cx="35052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010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Zara’s Positioning </a:t>
            </a:r>
          </a:p>
        </p:txBody>
      </p:sp>
      <p:sp>
        <p:nvSpPr>
          <p:cNvPr id="3" name="Content Placeholder 2"/>
          <p:cNvSpPr>
            <a:spLocks noGrp="1"/>
          </p:cNvSpPr>
          <p:nvPr>
            <p:ph idx="1"/>
          </p:nvPr>
        </p:nvSpPr>
        <p:spPr/>
        <p:txBody>
          <a:bodyPr/>
          <a:lstStyle/>
          <a:p>
            <a:r>
              <a:rPr lang="en-US" altLang="en-US" smtClean="0"/>
              <a:t>“Armani at moderate prices!” </a:t>
            </a:r>
          </a:p>
          <a:p>
            <a:r>
              <a:rPr lang="en-US" altLang="en-US" smtClean="0"/>
              <a:t>Fashions are more “Banana Republic,” prices are more “Old Navy.”</a:t>
            </a:r>
          </a:p>
          <a:p>
            <a:r>
              <a:rPr lang="en-US" altLang="en-US" smtClean="0"/>
              <a:t>Look like high fashion but are comparatively inexpensive.</a:t>
            </a:r>
          </a:p>
          <a:p>
            <a:r>
              <a:rPr lang="en-US" altLang="en-US" smtClean="0"/>
              <a:t>Cheap Chic</a:t>
            </a:r>
          </a:p>
          <a:p>
            <a:endParaRPr lang="en-US" altLang="en-US" smtClean="0"/>
          </a:p>
          <a:p>
            <a:endParaRPr lang="en-US" altLang="en-US" smtClean="0"/>
          </a:p>
        </p:txBody>
      </p:sp>
      <p:sp>
        <p:nvSpPr>
          <p:cNvPr id="4" name="Rectangle 3"/>
          <p:cNvSpPr/>
          <p:nvPr/>
        </p:nvSpPr>
        <p:spPr>
          <a:xfrm>
            <a:off x="4635910" y="3657600"/>
            <a:ext cx="3297238" cy="2086725"/>
          </a:xfrm>
          <a:prstGeom prst="rect">
            <a:avLst/>
          </a:prstGeom>
          <a:ln w="28575">
            <a:solidFill>
              <a:schemeClr val="tx1"/>
            </a:solidFill>
          </a:ln>
        </p:spPr>
        <p:txBody>
          <a:bodyPr>
            <a:spAutoFit/>
          </a:bodyPr>
          <a:lstStyle/>
          <a:p>
            <a:pPr marL="514350" indent="-514350" defTabSz="914400">
              <a:lnSpc>
                <a:spcPct val="90000"/>
              </a:lnSpc>
              <a:spcBef>
                <a:spcPct val="30000"/>
              </a:spcBef>
              <a:buSzPct val="100000"/>
              <a:buFontTx/>
              <a:buChar char="•"/>
              <a:defRPr/>
            </a:pPr>
            <a:r>
              <a:rPr lang="en-US" sz="2400" b="1" kern="0" dirty="0">
                <a:solidFill>
                  <a:srgbClr val="000000"/>
                </a:solidFill>
                <a:latin typeface="Arial" pitchFamily="34" charset="0"/>
                <a:ea typeface="+mn-ea"/>
              </a:rPr>
              <a:t>Price </a:t>
            </a:r>
          </a:p>
          <a:p>
            <a:pPr marL="514350" indent="-514350" defTabSz="914400">
              <a:lnSpc>
                <a:spcPct val="90000"/>
              </a:lnSpc>
              <a:spcBef>
                <a:spcPct val="30000"/>
              </a:spcBef>
              <a:buSzPct val="100000"/>
              <a:buFontTx/>
              <a:buChar char="•"/>
              <a:defRPr/>
            </a:pPr>
            <a:r>
              <a:rPr lang="en-US" sz="2400" b="1" kern="0" dirty="0">
                <a:solidFill>
                  <a:srgbClr val="000000"/>
                </a:solidFill>
                <a:latin typeface="Arial" pitchFamily="34" charset="0"/>
                <a:ea typeface="+mn-ea"/>
              </a:rPr>
              <a:t>Fashion</a:t>
            </a:r>
          </a:p>
          <a:p>
            <a:pPr marL="514350" indent="-514350" defTabSz="914400">
              <a:lnSpc>
                <a:spcPct val="90000"/>
              </a:lnSpc>
              <a:spcBef>
                <a:spcPct val="30000"/>
              </a:spcBef>
              <a:buSzPct val="100000"/>
              <a:buFontTx/>
              <a:buChar char="•"/>
              <a:defRPr/>
            </a:pPr>
            <a:r>
              <a:rPr lang="en-US" sz="2400" b="1" kern="0" dirty="0">
                <a:solidFill>
                  <a:srgbClr val="000000"/>
                </a:solidFill>
                <a:latin typeface="Arial" pitchFamily="34" charset="0"/>
                <a:ea typeface="+mn-ea"/>
              </a:rPr>
              <a:t>Quality</a:t>
            </a:r>
          </a:p>
          <a:p>
            <a:pPr marL="514350" indent="-514350" defTabSz="914400">
              <a:lnSpc>
                <a:spcPct val="90000"/>
              </a:lnSpc>
              <a:spcBef>
                <a:spcPct val="30000"/>
              </a:spcBef>
              <a:buSzPct val="100000"/>
              <a:buFontTx/>
              <a:buChar char="•"/>
              <a:defRPr/>
            </a:pPr>
            <a:r>
              <a:rPr lang="en-US" sz="2400" b="1" kern="0" dirty="0">
                <a:solidFill>
                  <a:srgbClr val="000000"/>
                </a:solidFill>
                <a:latin typeface="Arial" pitchFamily="34" charset="0"/>
                <a:ea typeface="+mn-ea"/>
              </a:rPr>
              <a:t>Customer segmentation</a:t>
            </a:r>
          </a:p>
        </p:txBody>
      </p:sp>
    </p:spTree>
    <p:extLst>
      <p:ext uri="{BB962C8B-B14F-4D97-AF65-F5344CB8AC3E}">
        <p14:creationId xmlns:p14="http://schemas.microsoft.com/office/powerpoint/2010/main" val="4277217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Zara Positioning</a:t>
            </a:r>
          </a:p>
        </p:txBody>
      </p:sp>
      <p:sp>
        <p:nvSpPr>
          <p:cNvPr id="4" name="Content Placeholder 3"/>
          <p:cNvSpPr>
            <a:spLocks noGrp="1"/>
          </p:cNvSpPr>
          <p:nvPr>
            <p:ph sz="half" idx="1"/>
          </p:nvPr>
        </p:nvSpPr>
        <p:spPr>
          <a:xfrm>
            <a:off x="457200" y="1600200"/>
            <a:ext cx="3643468" cy="4525963"/>
          </a:xfrm>
        </p:spPr>
        <p:txBody>
          <a:bodyPr/>
          <a:lstStyle/>
          <a:p>
            <a:r>
              <a:rPr lang="en-US" altLang="en-US" dirty="0" smtClean="0"/>
              <a:t>The Zara brand is well regarded among the core 25- to-35-year-old consumers</a:t>
            </a:r>
          </a:p>
          <a:p>
            <a:endParaRPr lang="en-US" dirty="0"/>
          </a:p>
        </p:txBody>
      </p:sp>
      <p:pic>
        <p:nvPicPr>
          <p:cNvPr id="389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668" y="1523999"/>
            <a:ext cx="3771602" cy="411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228601" y="1661584"/>
            <a:ext cx="3141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endParaRPr lang="en-US" altLang="en-US" sz="2400" dirty="0"/>
          </a:p>
        </p:txBody>
      </p:sp>
    </p:spTree>
    <p:extLst>
      <p:ext uri="{BB962C8B-B14F-4D97-AF65-F5344CB8AC3E}">
        <p14:creationId xmlns:p14="http://schemas.microsoft.com/office/powerpoint/2010/main" val="421947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altLang="en-US" smtClean="0"/>
              <a:t/>
            </a:r>
            <a:br>
              <a:rPr lang="en-US" altLang="en-US" smtClean="0"/>
            </a:br>
            <a:r>
              <a:rPr lang="en-US" altLang="en-US" smtClean="0"/>
              <a:t>Innovation </a:t>
            </a:r>
            <a:br>
              <a:rPr lang="en-US" altLang="en-US" smtClean="0"/>
            </a:br>
            <a:endParaRPr lang="en-US" altLang="en-US" smtClean="0"/>
          </a:p>
        </p:txBody>
      </p:sp>
      <p:sp>
        <p:nvSpPr>
          <p:cNvPr id="44035" name="Content Placeholder 4"/>
          <p:cNvSpPr>
            <a:spLocks noGrp="1"/>
          </p:cNvSpPr>
          <p:nvPr>
            <p:ph idx="1"/>
          </p:nvPr>
        </p:nvSpPr>
        <p:spPr/>
        <p:txBody>
          <a:bodyPr/>
          <a:lstStyle/>
          <a:p>
            <a:r>
              <a:rPr lang="en-US" altLang="en-US" sz="2800" dirty="0" smtClean="0"/>
              <a:t>"Zara is possibly the most innovative and devastating retailer in the world." </a:t>
            </a:r>
          </a:p>
          <a:p>
            <a:endParaRPr lang="en-US" altLang="en-US" sz="2800" dirty="0" smtClean="0"/>
          </a:p>
          <a:p>
            <a:endParaRPr lang="en-US" altLang="en-US" dirty="0" smtClean="0"/>
          </a:p>
        </p:txBody>
      </p:sp>
      <p:sp>
        <p:nvSpPr>
          <p:cNvPr id="4" name="Rectangle 3"/>
          <p:cNvSpPr/>
          <p:nvPr/>
        </p:nvSpPr>
        <p:spPr>
          <a:xfrm>
            <a:off x="476865" y="3048000"/>
            <a:ext cx="7467600" cy="400110"/>
          </a:xfrm>
          <a:prstGeom prst="rect">
            <a:avLst/>
          </a:prstGeom>
        </p:spPr>
        <p:txBody>
          <a:bodyPr wrap="square">
            <a:spAutoFit/>
          </a:bodyPr>
          <a:lstStyle/>
          <a:p>
            <a:pPr algn="r">
              <a:defRPr/>
            </a:pPr>
            <a:r>
              <a:rPr lang="en-US" sz="2000" b="1" i="1" kern="0" dirty="0">
                <a:solidFill>
                  <a:srgbClr val="000000"/>
                </a:solidFill>
                <a:latin typeface="Arial" pitchFamily="34" charset="0"/>
                <a:ea typeface="+mj-ea"/>
                <a:cs typeface="+mj-cs"/>
                <a:hlinkClick r:id="rId2" action="ppaction://hlinkfile" tooltip="Louis Vuitton"/>
              </a:rPr>
              <a:t>-- Louis Vuitton</a:t>
            </a:r>
            <a:r>
              <a:rPr lang="en-US" sz="2000" b="1" i="1" kern="0" dirty="0">
                <a:solidFill>
                  <a:srgbClr val="000000"/>
                </a:solidFill>
                <a:latin typeface="Arial" pitchFamily="34" charset="0"/>
                <a:ea typeface="+mj-ea"/>
                <a:cs typeface="+mj-cs"/>
              </a:rPr>
              <a:t> Fashion Director </a:t>
            </a:r>
            <a:r>
              <a:rPr lang="en-US" sz="2000" b="1" i="1" kern="0" dirty="0">
                <a:solidFill>
                  <a:srgbClr val="000000"/>
                </a:solidFill>
                <a:latin typeface="Arial" pitchFamily="34" charset="0"/>
                <a:ea typeface="+mj-ea"/>
                <a:cs typeface="+mj-cs"/>
                <a:hlinkClick r:id="rId3" action="ppaction://hlinkfile" tooltip="Daniel Piette (page does not exist)"/>
              </a:rPr>
              <a:t>Daniel </a:t>
            </a:r>
            <a:r>
              <a:rPr lang="en-US" sz="2000" b="1" i="1" kern="0" dirty="0" err="1" smtClean="0">
                <a:solidFill>
                  <a:srgbClr val="000000"/>
                </a:solidFill>
                <a:latin typeface="Arial" pitchFamily="34" charset="0"/>
                <a:ea typeface="+mj-ea"/>
                <a:cs typeface="+mj-cs"/>
                <a:hlinkClick r:id="rId3" action="ppaction://hlinkfile" tooltip="Daniel Piette (page does not exist)"/>
              </a:rPr>
              <a:t>Piette</a:t>
            </a:r>
            <a:endParaRPr lang="en-US" sz="2000" b="1" i="1" kern="0" dirty="0">
              <a:solidFill>
                <a:srgbClr val="000000"/>
              </a:solidFill>
              <a:latin typeface="Arial" pitchFamily="34" charset="0"/>
              <a:ea typeface="+mj-ea"/>
              <a:cs typeface="+mj-cs"/>
            </a:endParaRPr>
          </a:p>
        </p:txBody>
      </p:sp>
    </p:spTree>
    <p:extLst>
      <p:ext uri="{BB962C8B-B14F-4D97-AF65-F5344CB8AC3E}">
        <p14:creationId xmlns:p14="http://schemas.microsoft.com/office/powerpoint/2010/main" val="216113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Zara as a Rule Breaker</a:t>
            </a:r>
          </a:p>
        </p:txBody>
      </p:sp>
      <p:sp>
        <p:nvSpPr>
          <p:cNvPr id="3" name="Content Placeholder 2"/>
          <p:cNvSpPr>
            <a:spLocks noGrp="1"/>
          </p:cNvSpPr>
          <p:nvPr>
            <p:ph idx="1"/>
          </p:nvPr>
        </p:nvSpPr>
        <p:spPr/>
        <p:txBody>
          <a:bodyPr>
            <a:normAutofit lnSpcReduction="10000"/>
          </a:bodyPr>
          <a:lstStyle/>
          <a:p>
            <a:r>
              <a:rPr lang="en-US" dirty="0" smtClean="0"/>
              <a:t>Contract Manufacturing (Outsourcing, offshore outsourcing)?</a:t>
            </a:r>
          </a:p>
          <a:p>
            <a:pPr lvl="1"/>
            <a:r>
              <a:rPr lang="en-US" dirty="0" smtClean="0"/>
              <a:t>factory workers in Spain make an average of $1,650 a month, vs. $206 in China's </a:t>
            </a:r>
            <a:r>
              <a:rPr lang="en-US" dirty="0" err="1" smtClean="0"/>
              <a:t>Guandong</a:t>
            </a:r>
            <a:r>
              <a:rPr lang="en-US" dirty="0" smtClean="0"/>
              <a:t> Province  </a:t>
            </a:r>
          </a:p>
          <a:p>
            <a:pPr lvl="1"/>
            <a:r>
              <a:rPr lang="en-US" dirty="0" smtClean="0"/>
              <a:t>34% manufacturing is outsourced to Asia, and 14% to parts of Europe (mainly Italy and Turkey), those tend to be the more basic items. The high-fashion stuff, 49% of what it sells, is cut and finished in “proximity” (Spain, Portugal and Morocco), though some sewing is done by small local cooperatives.   [ H&amp;M 75% to Asia][[Check label]]</a:t>
            </a:r>
          </a:p>
          <a:p>
            <a:r>
              <a:rPr lang="en-US" dirty="0" smtClean="0"/>
              <a:t>Marketing? (Budget)</a:t>
            </a:r>
          </a:p>
          <a:p>
            <a:pPr lvl="1"/>
            <a:r>
              <a:rPr lang="en-US" dirty="0" smtClean="0"/>
              <a:t>0.3% vs. 3.5% of revenue</a:t>
            </a:r>
          </a:p>
          <a:p>
            <a:r>
              <a:rPr lang="en-US" dirty="0" smtClean="0"/>
              <a:t>Batch Size?</a:t>
            </a:r>
          </a:p>
          <a:p>
            <a:pPr lvl="1"/>
            <a:r>
              <a:rPr lang="en-US" dirty="0" smtClean="0"/>
              <a:t>Zara produces in small batches which creates a sense of scarcity with consumers. (Buy now or never)</a:t>
            </a:r>
          </a:p>
          <a:p>
            <a:pPr lvl="1"/>
            <a:r>
              <a:rPr lang="en-US" dirty="0" smtClean="0"/>
              <a:t>Fail products% (10% vs. 1%)</a:t>
            </a:r>
          </a:p>
          <a:p>
            <a:pPr lvl="1"/>
            <a:endParaRPr lang="en-US" dirty="0" smtClean="0"/>
          </a:p>
          <a:p>
            <a:pPr lvl="1"/>
            <a:endParaRPr lang="en-US" dirty="0" smtClean="0"/>
          </a:p>
          <a:p>
            <a:pPr lvl="1"/>
            <a:endParaRPr lang="en-US" dirty="0" smtClean="0"/>
          </a:p>
          <a:p>
            <a:pPr lvl="1"/>
            <a:endParaRPr lang="en-US" dirty="0" smtClean="0"/>
          </a:p>
        </p:txBody>
      </p:sp>
      <p:sp>
        <p:nvSpPr>
          <p:cNvPr id="4" name="Rectangle 3"/>
          <p:cNvSpPr>
            <a:spLocks noChangeArrowheads="1"/>
          </p:cNvSpPr>
          <p:nvPr/>
        </p:nvSpPr>
        <p:spPr bwMode="auto">
          <a:xfrm>
            <a:off x="6219365" y="725269"/>
            <a:ext cx="2909887" cy="646331"/>
          </a:xfrm>
          <a:prstGeom prst="rect">
            <a:avLst/>
          </a:prstGeom>
          <a:noFill/>
          <a:ln w="38100">
            <a:solidFill>
              <a:srgbClr val="8A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ヒラギノ角ゴ Pro W3" pitchFamily="-105" charset="-128"/>
              </a:defRPr>
            </a:lvl1pPr>
            <a:lvl2pPr marL="742950" indent="-285750" eaLnBrk="0" hangingPunct="0">
              <a:defRPr>
                <a:solidFill>
                  <a:schemeClr val="tx1"/>
                </a:solidFill>
                <a:latin typeface="Arial" charset="0"/>
                <a:ea typeface="ヒラギノ角ゴ Pro W3" pitchFamily="-105" charset="-128"/>
              </a:defRPr>
            </a:lvl2pPr>
            <a:lvl3pPr marL="1143000" indent="-228600" eaLnBrk="0" hangingPunct="0">
              <a:defRPr>
                <a:solidFill>
                  <a:schemeClr val="tx1"/>
                </a:solidFill>
                <a:latin typeface="Arial" charset="0"/>
                <a:ea typeface="ヒラギノ角ゴ Pro W3" pitchFamily="-105" charset="-128"/>
              </a:defRPr>
            </a:lvl3pPr>
            <a:lvl4pPr marL="1600200" indent="-228600" eaLnBrk="0" hangingPunct="0">
              <a:defRPr>
                <a:solidFill>
                  <a:schemeClr val="tx1"/>
                </a:solidFill>
                <a:latin typeface="Arial" charset="0"/>
                <a:ea typeface="ヒラギノ角ゴ Pro W3" pitchFamily="-105" charset="-128"/>
              </a:defRPr>
            </a:lvl4pPr>
            <a:lvl5pPr marL="2057400" indent="-228600" eaLnBrk="0" hangingPunct="0">
              <a:defRPr>
                <a:solidFill>
                  <a:schemeClr val="tx1"/>
                </a:solidFill>
                <a:latin typeface="Arial" charset="0"/>
                <a:ea typeface="ヒラギノ角ゴ Pro W3" pitchFamily="-105"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105"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105"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105"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105" charset="-128"/>
              </a:defRPr>
            </a:lvl9pPr>
          </a:lstStyle>
          <a:p>
            <a:pPr eaLnBrk="1" hangingPunct="1"/>
            <a:r>
              <a:rPr lang="en-US" altLang="en-US" b="1"/>
              <a:t>Zara Thrives by Breaking All the Rules</a:t>
            </a:r>
            <a:endParaRPr lang="en-US" altLang="en-US"/>
          </a:p>
        </p:txBody>
      </p:sp>
    </p:spTree>
    <p:extLst>
      <p:ext uri="{BB962C8B-B14F-4D97-AF65-F5344CB8AC3E}">
        <p14:creationId xmlns:p14="http://schemas.microsoft.com/office/powerpoint/2010/main" val="288715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Zara as a Rule Breaker</a:t>
            </a:r>
          </a:p>
        </p:txBody>
      </p:sp>
      <p:sp>
        <p:nvSpPr>
          <p:cNvPr id="45059" name="Content Placeholder 2"/>
          <p:cNvSpPr>
            <a:spLocks noGrp="1"/>
          </p:cNvSpPr>
          <p:nvPr>
            <p:ph idx="1"/>
          </p:nvPr>
        </p:nvSpPr>
        <p:spPr/>
        <p:txBody>
          <a:bodyPr>
            <a:normAutofit/>
          </a:bodyPr>
          <a:lstStyle/>
          <a:p>
            <a:r>
              <a:rPr lang="en-US" altLang="en-US" dirty="0" smtClean="0"/>
              <a:t>Markdown?</a:t>
            </a:r>
          </a:p>
          <a:p>
            <a:pPr lvl="1"/>
            <a:r>
              <a:rPr lang="en-US" altLang="en-US" dirty="0" smtClean="0">
                <a:hlinkClick r:id="rId2"/>
              </a:rPr>
              <a:t>Markdown legend</a:t>
            </a:r>
            <a:r>
              <a:rPr lang="en-US" altLang="en-US" dirty="0" smtClean="0"/>
              <a:t> (?)</a:t>
            </a:r>
          </a:p>
          <a:p>
            <a:pPr lvl="1"/>
            <a:r>
              <a:rPr lang="en-US" altLang="en-US" dirty="0" smtClean="0"/>
              <a:t>50% vs. 15%</a:t>
            </a:r>
          </a:p>
          <a:p>
            <a:r>
              <a:rPr lang="en-US" altLang="en-US" dirty="0" smtClean="0"/>
              <a:t>Frequency of new products arrival &amp; store layout? </a:t>
            </a:r>
          </a:p>
          <a:p>
            <a:pPr lvl="1"/>
            <a:r>
              <a:rPr lang="en-US" altLang="en-US" dirty="0" smtClean="0"/>
              <a:t>Ship twice a week (Z-Day)</a:t>
            </a:r>
          </a:p>
          <a:p>
            <a:pPr lvl="1"/>
            <a:r>
              <a:rPr lang="en-US" altLang="en-US" dirty="0" smtClean="0"/>
              <a:t>Like walking into a new store every two weeks (with store layout changed – directed from the Cube)</a:t>
            </a:r>
          </a:p>
          <a:p>
            <a:r>
              <a:rPr lang="en-US" altLang="en-US" dirty="0" smtClean="0"/>
              <a:t>Out of stock (Good or Bad)? </a:t>
            </a:r>
          </a:p>
          <a:p>
            <a:pPr lvl="1"/>
            <a:r>
              <a:rPr lang="en-US" altLang="en-US" dirty="0" smtClean="0"/>
              <a:t>Encourages customers to visit often(# of store visit per year 3 vs. 17)</a:t>
            </a:r>
          </a:p>
          <a:p>
            <a:r>
              <a:rPr lang="en-US" altLang="en-US" dirty="0" smtClean="0"/>
              <a:t>Store product mix decision</a:t>
            </a:r>
          </a:p>
          <a:p>
            <a:pPr lvl="1"/>
            <a:r>
              <a:rPr lang="en-US" altLang="en-US" dirty="0" smtClean="0"/>
              <a:t>Zara retail store managers, not headquarters,  determine their own store’s product mix.</a:t>
            </a:r>
          </a:p>
        </p:txBody>
      </p:sp>
    </p:spTree>
    <p:extLst>
      <p:ext uri="{BB962C8B-B14F-4D97-AF65-F5344CB8AC3E}">
        <p14:creationId xmlns:p14="http://schemas.microsoft.com/office/powerpoint/2010/main" val="28976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5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59">
                                            <p:txEl>
                                              <p:pRg st="2" end="2"/>
                                            </p:txEl>
                                          </p:spTgt>
                                        </p:tgtEl>
                                        <p:attrNameLst>
                                          <p:attrName>style.visibility</p:attrName>
                                        </p:attrNameLst>
                                      </p:cBhvr>
                                      <p:to>
                                        <p:strVal val="visible"/>
                                      </p:to>
                                    </p:set>
                                    <p:anim calcmode="lin" valueType="num">
                                      <p:cBhvr additive="base">
                                        <p:cTn id="19" dur="5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59">
                                            <p:txEl>
                                              <p:pRg st="3" end="3"/>
                                            </p:txEl>
                                          </p:spTgt>
                                        </p:tgtEl>
                                        <p:attrNameLst>
                                          <p:attrName>style.visibility</p:attrName>
                                        </p:attrNameLst>
                                      </p:cBhvr>
                                      <p:to>
                                        <p:strVal val="visible"/>
                                      </p:to>
                                    </p:set>
                                    <p:anim calcmode="lin" valueType="num">
                                      <p:cBhvr additive="base">
                                        <p:cTn id="25"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059">
                                            <p:txEl>
                                              <p:pRg st="4" end="4"/>
                                            </p:txEl>
                                          </p:spTgt>
                                        </p:tgtEl>
                                        <p:attrNameLst>
                                          <p:attrName>style.visibility</p:attrName>
                                        </p:attrNameLst>
                                      </p:cBhvr>
                                      <p:to>
                                        <p:strVal val="visible"/>
                                      </p:to>
                                    </p:set>
                                    <p:anim calcmode="lin" valueType="num">
                                      <p:cBhvr additive="base">
                                        <p:cTn id="31" dur="5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0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059">
                                            <p:txEl>
                                              <p:pRg st="5" end="5"/>
                                            </p:txEl>
                                          </p:spTgt>
                                        </p:tgtEl>
                                        <p:attrNameLst>
                                          <p:attrName>style.visibility</p:attrName>
                                        </p:attrNameLst>
                                      </p:cBhvr>
                                      <p:to>
                                        <p:strVal val="visible"/>
                                      </p:to>
                                    </p:set>
                                    <p:anim calcmode="lin" valueType="num">
                                      <p:cBhvr additive="base">
                                        <p:cTn id="37" dur="500" fill="hold"/>
                                        <p:tgtEl>
                                          <p:spTgt spid="450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50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5059">
                                            <p:txEl>
                                              <p:pRg st="6" end="6"/>
                                            </p:txEl>
                                          </p:spTgt>
                                        </p:tgtEl>
                                        <p:attrNameLst>
                                          <p:attrName>style.visibility</p:attrName>
                                        </p:attrNameLst>
                                      </p:cBhvr>
                                      <p:to>
                                        <p:strVal val="visible"/>
                                      </p:to>
                                    </p:set>
                                    <p:anim calcmode="lin" valueType="num">
                                      <p:cBhvr additive="base">
                                        <p:cTn id="43" dur="500" fill="hold"/>
                                        <p:tgtEl>
                                          <p:spTgt spid="450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50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5059">
                                            <p:txEl>
                                              <p:pRg st="7" end="7"/>
                                            </p:txEl>
                                          </p:spTgt>
                                        </p:tgtEl>
                                        <p:attrNameLst>
                                          <p:attrName>style.visibility</p:attrName>
                                        </p:attrNameLst>
                                      </p:cBhvr>
                                      <p:to>
                                        <p:strVal val="visible"/>
                                      </p:to>
                                    </p:set>
                                    <p:anim calcmode="lin" valueType="num">
                                      <p:cBhvr additive="base">
                                        <p:cTn id="49" dur="500" fill="hold"/>
                                        <p:tgtEl>
                                          <p:spTgt spid="450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50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5059">
                                            <p:txEl>
                                              <p:pRg st="8" end="8"/>
                                            </p:txEl>
                                          </p:spTgt>
                                        </p:tgtEl>
                                        <p:attrNameLst>
                                          <p:attrName>style.visibility</p:attrName>
                                        </p:attrNameLst>
                                      </p:cBhvr>
                                      <p:to>
                                        <p:strVal val="visible"/>
                                      </p:to>
                                    </p:set>
                                    <p:anim calcmode="lin" valueType="num">
                                      <p:cBhvr additive="base">
                                        <p:cTn id="55" dur="500" fill="hold"/>
                                        <p:tgtEl>
                                          <p:spTgt spid="4505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50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5059">
                                            <p:txEl>
                                              <p:pRg st="9" end="9"/>
                                            </p:txEl>
                                          </p:spTgt>
                                        </p:tgtEl>
                                        <p:attrNameLst>
                                          <p:attrName>style.visibility</p:attrName>
                                        </p:attrNameLst>
                                      </p:cBhvr>
                                      <p:to>
                                        <p:strVal val="visible"/>
                                      </p:to>
                                    </p:set>
                                    <p:anim calcmode="lin" valueType="num">
                                      <p:cBhvr additive="base">
                                        <p:cTn id="61" dur="500" fill="hold"/>
                                        <p:tgtEl>
                                          <p:spTgt spid="4505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505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t>Zara as a Rule Breaker</a:t>
            </a:r>
          </a:p>
        </p:txBody>
      </p:sp>
      <p:sp>
        <p:nvSpPr>
          <p:cNvPr id="3" name="Content Placeholder 2"/>
          <p:cNvSpPr>
            <a:spLocks noGrp="1"/>
          </p:cNvSpPr>
          <p:nvPr>
            <p:ph idx="1"/>
          </p:nvPr>
        </p:nvSpPr>
        <p:spPr/>
        <p:txBody>
          <a:bodyPr>
            <a:normAutofit/>
          </a:bodyPr>
          <a:lstStyle/>
          <a:p>
            <a:r>
              <a:rPr lang="en-US" altLang="en-US" dirty="0" smtClean="0"/>
              <a:t>Store Ownership?  (Rent vs. Own)</a:t>
            </a:r>
          </a:p>
          <a:p>
            <a:r>
              <a:rPr lang="en-US" altLang="en-US" dirty="0" smtClean="0"/>
              <a:t>Location of warehouses/distribution centers? </a:t>
            </a:r>
          </a:p>
          <a:p>
            <a:pPr lvl="1"/>
            <a:r>
              <a:rPr lang="en-US" altLang="en-US" dirty="0" smtClean="0"/>
              <a:t>Spain</a:t>
            </a:r>
          </a:p>
          <a:p>
            <a:pPr lvl="1"/>
            <a:r>
              <a:rPr lang="en-US" altLang="en-US" dirty="0" smtClean="0"/>
              <a:t>Get merchandise to European stores within 24H hours, flying goods via commercial airliners to stores in the Americas and Asia in 48H. </a:t>
            </a:r>
          </a:p>
          <a:p>
            <a:pPr lvl="1"/>
            <a:r>
              <a:rPr lang="en-US" altLang="en-US" dirty="0" smtClean="0"/>
              <a:t>Some clothes it has made in China are shipped to Spain and then back to shops in China. </a:t>
            </a:r>
          </a:p>
          <a:p>
            <a:r>
              <a:rPr lang="en-US" altLang="en-US" dirty="0" smtClean="0"/>
              <a:t>Design Team (Star Designer?)</a:t>
            </a:r>
          </a:p>
          <a:p>
            <a:pPr lvl="1"/>
            <a:r>
              <a:rPr lang="en-US" altLang="en-US" dirty="0" smtClean="0"/>
              <a:t>Rotation (why?)</a:t>
            </a:r>
          </a:p>
          <a:p>
            <a:pPr lvl="1"/>
            <a:r>
              <a:rPr lang="en-IN" altLang="en-US" dirty="0" smtClean="0"/>
              <a:t>Cross-functional teams</a:t>
            </a:r>
            <a:endParaRPr lang="en-US" altLang="en-US" dirty="0" smtClean="0"/>
          </a:p>
          <a:p>
            <a:pPr lvl="1"/>
            <a:endParaRPr lang="en-US" altLang="en-US" dirty="0" smtClean="0"/>
          </a:p>
          <a:p>
            <a:endParaRPr lang="en-US" altLang="en-US" dirty="0" smtClean="0"/>
          </a:p>
          <a:p>
            <a:endParaRPr lang="en-US" altLang="en-US" dirty="0" smtClean="0"/>
          </a:p>
        </p:txBody>
      </p:sp>
      <p:sp>
        <p:nvSpPr>
          <p:cNvPr id="4" name="TextBox 3"/>
          <p:cNvSpPr txBox="1"/>
          <p:nvPr/>
        </p:nvSpPr>
        <p:spPr>
          <a:xfrm>
            <a:off x="1981200" y="5867400"/>
            <a:ext cx="5541517" cy="369332"/>
          </a:xfrm>
          <a:prstGeom prst="rect">
            <a:avLst/>
          </a:prstGeom>
          <a:noFill/>
        </p:spPr>
        <p:txBody>
          <a:bodyPr wrap="none" rtlCol="0">
            <a:spAutoFit/>
          </a:bodyPr>
          <a:lstStyle/>
          <a:p>
            <a:r>
              <a:rPr lang="en-US" dirty="0" smtClean="0"/>
              <a:t>IN THE PAST THREE SLIDES, WHAT DID WE JUST DISCUSS?</a:t>
            </a:r>
            <a:endParaRPr lang="en-US" dirty="0"/>
          </a:p>
        </p:txBody>
      </p:sp>
    </p:spTree>
    <p:extLst>
      <p:ext uri="{BB962C8B-B14F-4D97-AF65-F5344CB8AC3E}">
        <p14:creationId xmlns:p14="http://schemas.microsoft.com/office/powerpoint/2010/main" val="3532920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Business Model….</a:t>
            </a:r>
            <a:endParaRPr lang="en-US" dirty="0"/>
          </a:p>
        </p:txBody>
      </p:sp>
      <p:sp>
        <p:nvSpPr>
          <p:cNvPr id="3" name="Content Placeholder 2"/>
          <p:cNvSpPr>
            <a:spLocks noGrp="1"/>
          </p:cNvSpPr>
          <p:nvPr>
            <p:ph sz="quarter" idx="1"/>
          </p:nvPr>
        </p:nvSpPr>
        <p:spPr/>
        <p:txBody>
          <a:bodyPr/>
          <a:lstStyle/>
          <a:p>
            <a:pPr algn="ctr">
              <a:buNone/>
            </a:pPr>
            <a:endParaRPr lang="en-US" dirty="0" smtClean="0"/>
          </a:p>
          <a:p>
            <a:pPr algn="ctr">
              <a:buNone/>
            </a:pPr>
            <a:endParaRPr lang="en-US" dirty="0" smtClean="0"/>
          </a:p>
          <a:p>
            <a:pPr algn="ctr">
              <a:buNone/>
            </a:pPr>
            <a:r>
              <a:rPr lang="en-US" dirty="0" smtClean="0"/>
              <a:t>A business model describes the rationale of how an </a:t>
            </a:r>
          </a:p>
          <a:p>
            <a:pPr algn="ctr">
              <a:buNone/>
            </a:pPr>
            <a:r>
              <a:rPr lang="en-US" dirty="0" smtClean="0"/>
              <a:t>organization creates, delivers and captures value!</a:t>
            </a:r>
          </a:p>
          <a:p>
            <a:pPr algn="ctr">
              <a:buNone/>
            </a:pPr>
            <a:endParaRPr lang="en-US" dirty="0" smtClean="0"/>
          </a:p>
          <a:p>
            <a:pPr algn="ctr">
              <a:buNone/>
            </a:pPr>
            <a:r>
              <a:rPr lang="en-US" dirty="0" smtClean="0"/>
              <a:t>“There’s not a single business model.. There are really a lot of opportunities and a lot of options and we just have to discover all of them.”</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Zara’s Business Model</a:t>
            </a:r>
            <a:endParaRPr lang="en-US" dirty="0"/>
          </a:p>
        </p:txBody>
      </p:sp>
      <p:pic>
        <p:nvPicPr>
          <p:cNvPr id="5" name="Picture 4" descr="Zara bus.png"/>
          <p:cNvPicPr>
            <a:picLocks noChangeAspect="1"/>
          </p:cNvPicPr>
          <p:nvPr/>
        </p:nvPicPr>
        <p:blipFill>
          <a:blip r:embed="rId2" cstate="print"/>
          <a:stretch>
            <a:fillRect/>
          </a:stretch>
        </p:blipFill>
        <p:spPr>
          <a:xfrm>
            <a:off x="457200" y="1371600"/>
            <a:ext cx="8077200" cy="51732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OM\Desktop\photo-peter-stigter-filename-is-designer-name-fallwinter-2013-14_files\Fall-2013-Trends-1990s-Givenchy-105x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457200"/>
            <a:ext cx="2667003"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7600" y="3352800"/>
            <a:ext cx="742511" cy="369332"/>
          </a:xfrm>
          <a:prstGeom prst="rect">
            <a:avLst/>
          </a:prstGeom>
          <a:noFill/>
        </p:spPr>
        <p:txBody>
          <a:bodyPr wrap="none" rtlCol="0">
            <a:spAutoFit/>
          </a:bodyPr>
          <a:lstStyle/>
          <a:p>
            <a:r>
              <a:rPr lang="en-US" dirty="0" smtClean="0"/>
              <a:t>1990s</a:t>
            </a:r>
            <a:endParaRPr lang="en-US" dirty="0"/>
          </a:p>
        </p:txBody>
      </p:sp>
      <p:pic>
        <p:nvPicPr>
          <p:cNvPr id="1027" name="Picture 3" descr="C:\Users\SOM\Desktop\photo-peter-stigter-filename-is-designer-name-fallwinter-2013-14_files\Fall-2013-Trends-1990s-Street-Style-New-York-Fashion-Week-02-105x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1155" y="4572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43399" y="3352800"/>
            <a:ext cx="742511" cy="369332"/>
          </a:xfrm>
          <a:prstGeom prst="rect">
            <a:avLst/>
          </a:prstGeom>
          <a:noFill/>
        </p:spPr>
        <p:txBody>
          <a:bodyPr wrap="none" rtlCol="0">
            <a:spAutoFit/>
          </a:bodyPr>
          <a:lstStyle/>
          <a:p>
            <a:r>
              <a:rPr lang="en-US" dirty="0" smtClean="0"/>
              <a:t>1990s</a:t>
            </a:r>
            <a:endParaRPr lang="en-US" dirty="0"/>
          </a:p>
        </p:txBody>
      </p:sp>
      <p:pic>
        <p:nvPicPr>
          <p:cNvPr id="1028" name="Picture 4" descr="C:\Users\SOM\Desktop\photo-peter-stigter-filename-is-designer-name-fallwinter-2013-14_files\Fall-2013-Trends-Prints-Street-Style-New-York-Fashion-Week-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4660" y="3985857"/>
            <a:ext cx="3772340" cy="2508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34200" y="5029200"/>
            <a:ext cx="722762" cy="369332"/>
          </a:xfrm>
          <a:prstGeom prst="rect">
            <a:avLst/>
          </a:prstGeom>
          <a:noFill/>
        </p:spPr>
        <p:txBody>
          <a:bodyPr wrap="none" rtlCol="0">
            <a:spAutoFit/>
          </a:bodyPr>
          <a:lstStyle/>
          <a:p>
            <a:r>
              <a:rPr lang="en-US" dirty="0" smtClean="0"/>
              <a:t>Prints</a:t>
            </a:r>
            <a:endParaRPr lang="en-US" dirty="0"/>
          </a:p>
        </p:txBody>
      </p:sp>
    </p:spTree>
    <p:extLst>
      <p:ext uri="{BB962C8B-B14F-4D97-AF65-F5344CB8AC3E}">
        <p14:creationId xmlns:p14="http://schemas.microsoft.com/office/powerpoint/2010/main" val="240058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Some IT Management Principles from Zara</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IT is an aid to </a:t>
            </a:r>
            <a:r>
              <a:rPr lang="en-US" dirty="0" err="1" smtClean="0"/>
              <a:t>judgement</a:t>
            </a:r>
            <a:r>
              <a:rPr lang="en-US" dirty="0" smtClean="0"/>
              <a:t>, not a substitute for it (The system should not make decisions, it just provides the information to help the people make decisions)</a:t>
            </a:r>
          </a:p>
          <a:p>
            <a:endParaRPr lang="en-US" dirty="0" smtClean="0"/>
          </a:p>
          <a:p>
            <a:r>
              <a:rPr lang="en-US" dirty="0" smtClean="0"/>
              <a:t>Computerization is standardized and targeted (Occam’s Law of IT : As many as you must, as few as you may – they did not make it more complex than what it should be.  </a:t>
            </a:r>
          </a:p>
          <a:p>
            <a:endParaRPr lang="en-US" dirty="0" smtClean="0"/>
          </a:p>
          <a:p>
            <a:pPr lvl="1"/>
            <a:r>
              <a:rPr lang="en-US" dirty="0" smtClean="0"/>
              <a:t>Occam’s Law or Occam’s Razor: “Assumptions introduced to explain a thing must not be multiplied beyond necessity, and hence the simplest of several hypothesis is always the best in accounting for unexplained facts”</a:t>
            </a:r>
          </a:p>
          <a:p>
            <a:endParaRPr lang="en-US" dirty="0" smtClean="0"/>
          </a:p>
          <a:p>
            <a:pPr algn="ctr">
              <a:buNone/>
            </a:pPr>
            <a:r>
              <a:rPr lang="en-US" b="1" dirty="0" smtClean="0"/>
              <a:t>The simplest solution is the best solution</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Some IT Management Principles from Zara</a:t>
            </a:r>
            <a:endParaRPr lang="en-US" sz="4000" dirty="0"/>
          </a:p>
        </p:txBody>
      </p:sp>
      <p:sp>
        <p:nvSpPr>
          <p:cNvPr id="3" name="Content Placeholder 2"/>
          <p:cNvSpPr>
            <a:spLocks noGrp="1"/>
          </p:cNvSpPr>
          <p:nvPr>
            <p:ph idx="1"/>
          </p:nvPr>
        </p:nvSpPr>
        <p:spPr/>
        <p:txBody>
          <a:bodyPr>
            <a:normAutofit/>
          </a:bodyPr>
          <a:lstStyle/>
          <a:p>
            <a:r>
              <a:rPr lang="en-US" dirty="0" smtClean="0"/>
              <a:t>Technology initiatives begin from within. (Before, order forms were faxed, they were replaced by the PDAs were implemented to speed up the process)</a:t>
            </a:r>
          </a:p>
          <a:p>
            <a:r>
              <a:rPr lang="en-US" dirty="0" smtClean="0"/>
              <a:t>The process is the focus (The PDA technology is there to facilitate the ordering process, and </a:t>
            </a:r>
            <a:r>
              <a:rPr lang="en-US" dirty="0" err="1" smtClean="0"/>
              <a:t>thats</a:t>
            </a:r>
            <a:r>
              <a:rPr lang="en-US" dirty="0" smtClean="0"/>
              <a:t> it.)</a:t>
            </a:r>
          </a:p>
          <a:p>
            <a:r>
              <a:rPr lang="en-US" dirty="0" smtClean="0"/>
              <a:t>Alignment is pervasive (Managers talk like technologists, technologists talk like managers)</a:t>
            </a:r>
          </a:p>
          <a:p>
            <a:endParaRPr lang="en-US" dirty="0"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UNIQLO</a:t>
            </a:r>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381000"/>
            <a:ext cx="6172200" cy="290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23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Strategy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Developing Products of Exceptionally High Quality</a:t>
            </a:r>
          </a:p>
          <a:p>
            <a:endParaRPr lang="en-US" dirty="0"/>
          </a:p>
          <a:p>
            <a:r>
              <a:rPr lang="en-US" dirty="0"/>
              <a:t>UNIQLO is continuously developing products of exceptional quality, in order to “create clothing with new and unique value and to satisfy customers worldwide</a:t>
            </a:r>
            <a:r>
              <a:rPr lang="en-US" dirty="0" smtClean="0"/>
              <a:t>.”</a:t>
            </a:r>
          </a:p>
          <a:p>
            <a:endParaRPr lang="en-US" dirty="0" smtClean="0"/>
          </a:p>
          <a:p>
            <a:pPr lvl="1"/>
            <a:r>
              <a:rPr lang="en-US" i="1" dirty="0"/>
              <a:t>Product Development Based on Customer Feedback</a:t>
            </a:r>
          </a:p>
          <a:p>
            <a:pPr lvl="1"/>
            <a:r>
              <a:rPr lang="en-US" i="1" dirty="0"/>
              <a:t>Material Procurement from Around the World</a:t>
            </a:r>
          </a:p>
          <a:p>
            <a:pPr lvl="1"/>
            <a:r>
              <a:rPr lang="en-US" i="1" dirty="0"/>
              <a:t>Expert Technical Guidance at Factories Emphasizes Quality</a:t>
            </a:r>
          </a:p>
          <a:p>
            <a:pPr marL="457200" lvl="1" indent="0">
              <a:buNone/>
            </a:pPr>
            <a:r>
              <a:rPr lang="en-US" dirty="0" smtClean="0">
                <a:hlinkClick r:id="rId2"/>
              </a:rPr>
              <a:t>http</a:t>
            </a:r>
            <a:r>
              <a:rPr lang="en-US" dirty="0" smtClean="0">
                <a:hlinkClick r:id="rId2"/>
              </a:rPr>
              <a:t>://www.fastretailing.com/eng/group/strategy/tactics.html</a:t>
            </a:r>
            <a:r>
              <a:rPr lang="en-US" dirty="0" smtClean="0"/>
              <a:t/>
            </a:r>
            <a:br>
              <a:rPr lang="en-US" dirty="0" smtClean="0"/>
            </a:br>
            <a:endParaRPr lang="en-US" dirty="0" smtClean="0"/>
          </a:p>
          <a:p>
            <a:pPr marL="502920" indent="-342900"/>
            <a:r>
              <a:rPr lang="en-US" dirty="0" smtClean="0"/>
              <a:t>While other brands focus on trends, UNIQLO focuses on perfecting the CORE BASIC Clothing</a:t>
            </a:r>
          </a:p>
          <a:p>
            <a:pPr marL="502920" indent="-342900"/>
            <a:endParaRPr lang="en-US" dirty="0" smtClean="0"/>
          </a:p>
          <a:p>
            <a:pPr marL="502920" indent="-342900"/>
            <a:r>
              <a:rPr lang="en-US" dirty="0" smtClean="0"/>
              <a:t>Tagline </a:t>
            </a:r>
            <a:r>
              <a:rPr lang="en-US" smtClean="0"/>
              <a:t>: Made for all</a:t>
            </a:r>
            <a:endParaRPr lang="en-US" dirty="0"/>
          </a:p>
        </p:txBody>
      </p:sp>
    </p:spTree>
    <p:extLst>
      <p:ext uri="{BB962C8B-B14F-4D97-AF65-F5344CB8AC3E}">
        <p14:creationId xmlns:p14="http://schemas.microsoft.com/office/powerpoint/2010/main" val="634162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05674"/>
            <a:ext cx="7696200" cy="6752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069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609600"/>
            <a:ext cx="750715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121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altLang="en-US" dirty="0" smtClean="0">
                <a:latin typeface="Arial" charset="0"/>
              </a:rPr>
              <a:t>Fifth Avenue Flagship Store</a:t>
            </a:r>
          </a:p>
        </p:txBody>
      </p:sp>
      <p:sp>
        <p:nvSpPr>
          <p:cNvPr id="79875" name="Content Placeholder 2"/>
          <p:cNvSpPr>
            <a:spLocks noGrp="1"/>
          </p:cNvSpPr>
          <p:nvPr>
            <p:ph idx="1"/>
          </p:nvPr>
        </p:nvSpPr>
        <p:spPr>
          <a:xfrm>
            <a:off x="457200" y="1600200"/>
            <a:ext cx="5353050" cy="4525963"/>
          </a:xfrm>
        </p:spPr>
        <p:txBody>
          <a:bodyPr>
            <a:normAutofit fontScale="92500" lnSpcReduction="10000"/>
          </a:bodyPr>
          <a:lstStyle/>
          <a:p>
            <a:pPr eaLnBrk="1" hangingPunct="1"/>
            <a:r>
              <a:rPr lang="en-US" altLang="en-US" dirty="0" smtClean="0">
                <a:latin typeface="Arial" charset="0"/>
              </a:rPr>
              <a:t>Earlier this year, </a:t>
            </a:r>
            <a:r>
              <a:rPr lang="en-US" altLang="en-US" dirty="0" err="1" smtClean="0">
                <a:latin typeface="Arial" charset="0"/>
              </a:rPr>
              <a:t>Inditex</a:t>
            </a:r>
            <a:r>
              <a:rPr lang="en-US" altLang="en-US" dirty="0" smtClean="0">
                <a:latin typeface="Arial" charset="0"/>
              </a:rPr>
              <a:t> spent $324 million on a New York property slated to become its new global Zara flagship store. The purchase of the National Basketball Association's old store on Fifth Ave. is the country's most expensive real-estate transaction, measured in dollars per square foot.</a:t>
            </a:r>
          </a:p>
          <a:p>
            <a:pPr eaLnBrk="1" hangingPunct="1"/>
            <a:r>
              <a:rPr lang="en-US" altLang="en-US" dirty="0" smtClean="0">
                <a:latin typeface="Arial" charset="0"/>
              </a:rPr>
              <a:t>In another recent deal also at 666 Fifth, Japanese clothing retailer </a:t>
            </a:r>
            <a:r>
              <a:rPr lang="en-US" altLang="en-US" dirty="0" err="1" smtClean="0">
                <a:latin typeface="Arial" charset="0"/>
              </a:rPr>
              <a:t>Uniqlo</a:t>
            </a:r>
            <a:r>
              <a:rPr lang="en-US" altLang="en-US" dirty="0" smtClean="0">
                <a:latin typeface="Arial" charset="0"/>
              </a:rPr>
              <a:t> agreed to pay $300 million over 15 years, in one of the most expensive leases ever in New York. </a:t>
            </a:r>
            <a:br>
              <a:rPr lang="en-US" altLang="en-US" dirty="0" smtClean="0">
                <a:latin typeface="Arial" charset="0"/>
              </a:rPr>
            </a:br>
            <a:r>
              <a:rPr lang="en-US" altLang="en-US" dirty="0" smtClean="0">
                <a:latin typeface="Arial" charset="0"/>
              </a:rPr>
              <a:t/>
            </a:r>
            <a:br>
              <a:rPr lang="en-US" altLang="en-US" dirty="0" smtClean="0">
                <a:latin typeface="Arial" charset="0"/>
              </a:rPr>
            </a:br>
            <a:endParaRPr lang="en-US" altLang="en-US" dirty="0" smtClean="0">
              <a:latin typeface="Arial" charset="0"/>
            </a:endParaRPr>
          </a:p>
        </p:txBody>
      </p:sp>
      <p:pic>
        <p:nvPicPr>
          <p:cNvPr id="201730" name="Picture 2" descr="http://www.mizposh.com/wp-content/uploads/2008/12/2008_12_zara.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4850" y="2133600"/>
            <a:ext cx="333375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520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1.66667E-6 -2.24212E-6 L -0.57535 -2.24212E-6 " pathEditMode="relative" rAng="0" ptsTypes="AA">
                                      <p:cBhvr>
                                        <p:cTn id="6" dur="2000" fill="hold"/>
                                        <p:tgtEl>
                                          <p:spTgt spid="201730"/>
                                        </p:tgtEl>
                                        <p:attrNameLst>
                                          <p:attrName>ppt_x</p:attrName>
                                          <p:attrName>ppt_y</p:attrName>
                                        </p:attrNameLst>
                                      </p:cBhvr>
                                      <p:rCtr x="-287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Esprit,  the next Zara?</a:t>
            </a:r>
            <a:endParaRPr lang="en-US" dirty="0"/>
          </a:p>
        </p:txBody>
      </p:sp>
      <p:sp>
        <p:nvSpPr>
          <p:cNvPr id="3" name="Content Placeholder 2"/>
          <p:cNvSpPr>
            <a:spLocks noGrp="1"/>
          </p:cNvSpPr>
          <p:nvPr>
            <p:ph idx="1"/>
          </p:nvPr>
        </p:nvSpPr>
        <p:spPr/>
        <p:txBody>
          <a:bodyPr>
            <a:normAutofit/>
          </a:bodyPr>
          <a:lstStyle/>
          <a:p>
            <a:r>
              <a:rPr lang="en-US" dirty="0"/>
              <a:t>When Esprit last month announced it had hired a senior executive from rival </a:t>
            </a:r>
            <a:r>
              <a:rPr lang="en-US" dirty="0" err="1"/>
              <a:t>Inditex</a:t>
            </a:r>
            <a:r>
              <a:rPr lang="en-US" dirty="0"/>
              <a:t> - the company behind Zara - many took it as a sign the fashion retailer wanted to emulate its successful Spanish competitor as a way of </a:t>
            </a:r>
            <a:r>
              <a:rPr lang="en-US" dirty="0" err="1"/>
              <a:t>revitalising</a:t>
            </a:r>
            <a:r>
              <a:rPr lang="en-US" dirty="0"/>
              <a:t> its own brand</a:t>
            </a:r>
            <a:r>
              <a:rPr lang="en-US" dirty="0" smtClean="0"/>
              <a:t>.</a:t>
            </a:r>
          </a:p>
          <a:p>
            <a:endParaRPr lang="en-US" dirty="0"/>
          </a:p>
          <a:p>
            <a:pPr lvl="1"/>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3323303"/>
            <a:ext cx="3124200" cy="21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347884"/>
            <a:ext cx="4747610" cy="2502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00200" y="6126399"/>
            <a:ext cx="5293180" cy="646331"/>
          </a:xfrm>
          <a:prstGeom prst="rect">
            <a:avLst/>
          </a:prstGeom>
          <a:noFill/>
        </p:spPr>
        <p:txBody>
          <a:bodyPr wrap="none" rtlCol="0">
            <a:spAutoFit/>
          </a:bodyPr>
          <a:lstStyle/>
          <a:p>
            <a:pPr fontAlgn="base"/>
            <a:r>
              <a:rPr lang="en-US" b="1" dirty="0" smtClean="0"/>
              <a:t>They are </a:t>
            </a:r>
            <a:r>
              <a:rPr lang="en-US" b="1" dirty="0"/>
              <a:t>mostly focusing now on improving all of </a:t>
            </a:r>
            <a:r>
              <a:rPr lang="en-US" b="1" dirty="0" smtClean="0"/>
              <a:t>the </a:t>
            </a:r>
          </a:p>
          <a:p>
            <a:pPr fontAlgn="base"/>
            <a:r>
              <a:rPr lang="en-US" b="1" dirty="0" smtClean="0"/>
              <a:t>products</a:t>
            </a:r>
            <a:r>
              <a:rPr lang="en-US" b="1" dirty="0"/>
              <a:t>' design and value for </a:t>
            </a:r>
            <a:r>
              <a:rPr lang="en-US" b="1" dirty="0" smtClean="0"/>
              <a:t>money</a:t>
            </a:r>
            <a:endParaRPr lang="en-US" b="1" dirty="0"/>
          </a:p>
        </p:txBody>
      </p:sp>
    </p:spTree>
    <p:extLst>
      <p:ext uri="{BB962C8B-B14F-4D97-AF65-F5344CB8AC3E}">
        <p14:creationId xmlns:p14="http://schemas.microsoft.com/office/powerpoint/2010/main" val="712468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Differences in the business model?</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"Esprit woman", should be in their 30s and care more about the quality and value of a product than its price.</a:t>
            </a:r>
          </a:p>
          <a:p>
            <a:r>
              <a:rPr lang="en-US" dirty="0"/>
              <a:t>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505200"/>
            <a:ext cx="2895099"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895600"/>
            <a:ext cx="3462337" cy="346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053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Differences in the business model?</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r>
              <a:rPr lang="en-US" dirty="0" smtClean="0"/>
              <a:t>Esprit </a:t>
            </a:r>
            <a:r>
              <a:rPr lang="en-US" dirty="0"/>
              <a:t>now has around half of its sales revenue coming from wholesale, while Zara adopts a vertical business and takes control of the sales of all its products.</a:t>
            </a:r>
          </a:p>
          <a:p>
            <a:r>
              <a:rPr lang="en-US" dirty="0" err="1"/>
              <a:t>Inditex</a:t>
            </a:r>
            <a:r>
              <a:rPr lang="en-US" dirty="0"/>
              <a:t> owns most of its stores. Nearly a fifth of Esprit's stores and 60 percent of its sales area is franchised and not directly owned and run by the Hong Kong-listed brand which also has headquarters in Ratingen, Germany. Feedback on which clothes are selling well takes longer. Franchises tend to be quicker to cut their losses by putting poorly selling items on sale - a potential problem for a company such as Esprit, which has franchise-run stores and self-branded stores in some of the same countries</a:t>
            </a:r>
            <a:r>
              <a:rPr lang="en-US" dirty="0" smtClean="0"/>
              <a:t>.</a:t>
            </a:r>
          </a:p>
          <a:p>
            <a:r>
              <a:rPr lang="en-US" dirty="0" smtClean="0"/>
              <a:t>Most of their stores are in Europe.</a:t>
            </a:r>
          </a:p>
          <a:p>
            <a:r>
              <a:rPr lang="en-US" dirty="0" smtClean="0"/>
              <a:t>Their designs tend to stay in stores in a year </a:t>
            </a:r>
            <a:r>
              <a:rPr lang="en-US" dirty="0" smtClean="0">
                <a:sym typeface="Wingdings" panose="05000000000000000000" pitchFamily="2" charset="2"/>
              </a:rPr>
              <a:t> customers wait for discounts</a:t>
            </a:r>
            <a:endParaRPr lang="en-US" dirty="0"/>
          </a:p>
          <a:p>
            <a:endParaRPr lang="en-US" dirty="0"/>
          </a:p>
        </p:txBody>
      </p:sp>
    </p:spTree>
    <p:extLst>
      <p:ext uri="{BB962C8B-B14F-4D97-AF65-F5344CB8AC3E}">
        <p14:creationId xmlns:p14="http://schemas.microsoft.com/office/powerpoint/2010/main" val="7872089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OM\Desktop\photo-peter-stigter-filename-is-designer-name-fallwinter-2013-14_files\Fall-2013-Trends-Hats-Arman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325" y="958850"/>
            <a:ext cx="1895475"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7562" y="4343400"/>
            <a:ext cx="1143000" cy="369332"/>
          </a:xfrm>
          <a:prstGeom prst="rect">
            <a:avLst/>
          </a:prstGeom>
          <a:noFill/>
        </p:spPr>
        <p:txBody>
          <a:bodyPr wrap="square" rtlCol="0">
            <a:spAutoFit/>
          </a:bodyPr>
          <a:lstStyle/>
          <a:p>
            <a:r>
              <a:rPr lang="en-US" dirty="0" smtClean="0"/>
              <a:t>Hats</a:t>
            </a:r>
            <a:endParaRPr lang="en-US" dirty="0"/>
          </a:p>
        </p:txBody>
      </p:sp>
      <p:pic>
        <p:nvPicPr>
          <p:cNvPr id="2051" name="Picture 3" descr="C:\Users\SOM\Desktop\photo-peter-stigter-filename-is-designer-name-fallwinter-2013-14_files\Fall-2013-Trends-Outerwear-Proenza-Schouler-105x1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9380" y="958850"/>
            <a:ext cx="2938462" cy="29384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98991" y="4343400"/>
            <a:ext cx="1199239" cy="369332"/>
          </a:xfrm>
          <a:prstGeom prst="rect">
            <a:avLst/>
          </a:prstGeom>
          <a:noFill/>
        </p:spPr>
        <p:txBody>
          <a:bodyPr wrap="none" rtlCol="0">
            <a:spAutoFit/>
          </a:bodyPr>
          <a:lstStyle/>
          <a:p>
            <a:r>
              <a:rPr lang="en-US" dirty="0" smtClean="0"/>
              <a:t>Outerwear</a:t>
            </a:r>
            <a:endParaRPr lang="en-US" dirty="0"/>
          </a:p>
        </p:txBody>
      </p:sp>
      <p:pic>
        <p:nvPicPr>
          <p:cNvPr id="2052" name="Picture 4" descr="C:\Users\SOM\Desktop\photo-peter-stigter-filename-is-designer-name-fallwinter-2013-14_files\Fall-2013-Trends-Plaid-Celine-105x1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958850"/>
            <a:ext cx="2938462" cy="29384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92070" y="4343400"/>
            <a:ext cx="641522" cy="369332"/>
          </a:xfrm>
          <a:prstGeom prst="rect">
            <a:avLst/>
          </a:prstGeom>
          <a:noFill/>
        </p:spPr>
        <p:txBody>
          <a:bodyPr wrap="none" rtlCol="0">
            <a:spAutoFit/>
          </a:bodyPr>
          <a:lstStyle/>
          <a:p>
            <a:r>
              <a:rPr lang="en-US" dirty="0" smtClean="0"/>
              <a:t>Plaid</a:t>
            </a:r>
            <a:endParaRPr lang="en-US" dirty="0"/>
          </a:p>
        </p:txBody>
      </p:sp>
    </p:spTree>
    <p:extLst>
      <p:ext uri="{BB962C8B-B14F-4D97-AF65-F5344CB8AC3E}">
        <p14:creationId xmlns:p14="http://schemas.microsoft.com/office/powerpoint/2010/main" val="2527169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 and New</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9" y="1676400"/>
            <a:ext cx="3951111"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3429000"/>
            <a:ext cx="4572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81600" y="1562069"/>
            <a:ext cx="3124200" cy="1477328"/>
          </a:xfrm>
          <a:prstGeom prst="rect">
            <a:avLst/>
          </a:prstGeom>
          <a:noFill/>
        </p:spPr>
        <p:txBody>
          <a:bodyPr wrap="square" rtlCol="0">
            <a:spAutoFit/>
          </a:bodyPr>
          <a:lstStyle/>
          <a:p>
            <a:r>
              <a:rPr lang="en-US" dirty="0"/>
              <a:t> Traffic in the FY12 quarter shows that customer visits to refurbished stores was 10% higher than non refurbished stores.</a:t>
            </a:r>
          </a:p>
        </p:txBody>
      </p:sp>
    </p:spTree>
    <p:extLst>
      <p:ext uri="{BB962C8B-B14F-4D97-AF65-F5344CB8AC3E}">
        <p14:creationId xmlns:p14="http://schemas.microsoft.com/office/powerpoint/2010/main" val="292759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Center</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97013"/>
            <a:ext cx="6084887"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871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About Business Models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900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pPr eaLnBrk="1" hangingPunct="1"/>
            <a:r>
              <a:rPr lang="en-GB" dirty="0" smtClean="0"/>
              <a:t>About Business Models</a:t>
            </a:r>
          </a:p>
        </p:txBody>
      </p:sp>
      <p:sp>
        <p:nvSpPr>
          <p:cNvPr id="7171" name="Rectangle 3"/>
          <p:cNvSpPr>
            <a:spLocks noGrp="1" noChangeArrowheads="1"/>
          </p:cNvSpPr>
          <p:nvPr>
            <p:ph type="body" idx="4294967295"/>
          </p:nvPr>
        </p:nvSpPr>
        <p:spPr/>
        <p:txBody>
          <a:bodyPr>
            <a:normAutofit/>
          </a:bodyPr>
          <a:lstStyle/>
          <a:p>
            <a:pPr eaLnBrk="1" hangingPunct="1"/>
            <a:r>
              <a:rPr lang="en-GB" dirty="0" smtClean="0"/>
              <a:t>Business models themselves are complex and not well understood – they lack any formal basis that would facilitate both description and comparison.</a:t>
            </a:r>
          </a:p>
          <a:p>
            <a:pPr lvl="1" eaLnBrk="1" hangingPunct="1"/>
            <a:r>
              <a:rPr lang="en-GB" dirty="0" smtClean="0"/>
              <a:t>Linder and Cantrell assert that: </a:t>
            </a:r>
          </a:p>
          <a:p>
            <a:pPr lvl="2" eaLnBrk="1" hangingPunct="1"/>
            <a:r>
              <a:rPr lang="en-GB" dirty="0" smtClean="0"/>
              <a:t>“executives can't even articulate their business models. Everyone talks about business models but 99 percent have no clear framework for describing their model.” </a:t>
            </a:r>
          </a:p>
          <a:p>
            <a:pPr eaLnBrk="1" hangingPunct="1"/>
            <a:r>
              <a:rPr lang="en-GB" dirty="0" smtClean="0"/>
              <a:t>Minimal description</a:t>
            </a:r>
          </a:p>
          <a:p>
            <a:pPr lvl="1" algn="just" eaLnBrk="1" hangingPunct="1">
              <a:spcBef>
                <a:spcPct val="0"/>
              </a:spcBef>
              <a:spcAft>
                <a:spcPts val="600"/>
              </a:spcAft>
            </a:pPr>
            <a:r>
              <a:rPr lang="en-GB" dirty="0" smtClean="0"/>
              <a:t>The business model articulates how the business makes money </a:t>
            </a:r>
          </a:p>
          <a:p>
            <a:pPr eaLnBrk="1" hangingPunct="1">
              <a:buFontTx/>
              <a:buNone/>
            </a:pPr>
            <a:r>
              <a:rPr lang="en-US" altLang="ja-JP" sz="1700" dirty="0" smtClean="0"/>
              <a:t>	</a:t>
            </a:r>
          </a:p>
          <a:p>
            <a:pPr eaLnBrk="1" hangingPunct="1">
              <a:buFontTx/>
              <a:buNone/>
            </a:pPr>
            <a:r>
              <a:rPr lang="en-US" altLang="ja-JP" sz="1700" dirty="0" smtClean="0"/>
              <a:t>Linder, J.C., Cantrell, S. (2000): "Changing business models: surveying the landscape", White Paper, Institute for Strategic Change, Accenture</a:t>
            </a:r>
            <a:r>
              <a:rPr lang="en-GB" altLang="ja-JP" dirty="0" smtClean="0"/>
              <a:t> </a:t>
            </a:r>
            <a:endParaRPr lang="en-GB"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BUSINESS MODEL</a:t>
            </a:r>
            <a:endParaRPr lang="en-US" b="1" dirty="0"/>
          </a:p>
        </p:txBody>
      </p:sp>
      <p:pic>
        <p:nvPicPr>
          <p:cNvPr id="43010" name="Picture 2" descr="https://lh5.googleusercontent.com/-lN0qaQ5F0bM/TYi5Kx1VNBI/AAAAAAAAAGY/eRE2QDDTZtc/s400/Business-Model-General.png"/>
          <p:cNvPicPr>
            <a:picLocks noChangeAspect="1" noChangeArrowheads="1"/>
          </p:cNvPicPr>
          <p:nvPr/>
        </p:nvPicPr>
        <p:blipFill>
          <a:blip r:embed="rId2" cstate="print"/>
          <a:srcRect/>
          <a:stretch>
            <a:fillRect/>
          </a:stretch>
        </p:blipFill>
        <p:spPr bwMode="auto">
          <a:xfrm>
            <a:off x="1524000" y="2209800"/>
            <a:ext cx="6248400" cy="2452497"/>
          </a:xfrm>
          <a:prstGeom prst="rect">
            <a:avLst/>
          </a:prstGeom>
          <a:noFill/>
        </p:spPr>
      </p:pic>
      <p:sp>
        <p:nvSpPr>
          <p:cNvPr id="5" name="TextBox 4"/>
          <p:cNvSpPr txBox="1"/>
          <p:nvPr/>
        </p:nvSpPr>
        <p:spPr>
          <a:xfrm>
            <a:off x="762000" y="5486400"/>
            <a:ext cx="7696200" cy="461665"/>
          </a:xfrm>
          <a:prstGeom prst="rect">
            <a:avLst/>
          </a:prstGeom>
          <a:noFill/>
        </p:spPr>
        <p:txBody>
          <a:bodyPr wrap="square" rtlCol="0">
            <a:spAutoFit/>
          </a:bodyPr>
          <a:lstStyle/>
          <a:p>
            <a:pPr algn="ctr"/>
            <a:r>
              <a:rPr lang="en-US" sz="2400" b="1" dirty="0" smtClean="0"/>
              <a:t>These are stories that explain how enterprises work</a:t>
            </a:r>
            <a:endParaRPr lang="en-US" sz="2400" b="1" dirty="0"/>
          </a:p>
        </p:txBody>
      </p:sp>
      <p:sp>
        <p:nvSpPr>
          <p:cNvPr id="6" name="TextBox 5"/>
          <p:cNvSpPr txBox="1"/>
          <p:nvPr/>
        </p:nvSpPr>
        <p:spPr>
          <a:xfrm>
            <a:off x="7772400" y="3200400"/>
            <a:ext cx="838691" cy="461665"/>
          </a:xfrm>
          <a:prstGeom prst="rect">
            <a:avLst/>
          </a:prstGeom>
          <a:noFill/>
        </p:spPr>
        <p:txBody>
          <a:bodyPr wrap="none" rtlCol="0">
            <a:spAutoFit/>
          </a:bodyPr>
          <a:lstStyle/>
          <a:p>
            <a:r>
              <a:rPr lang="en-US" sz="2400" dirty="0" smtClean="0"/>
              <a:t>Who?</a:t>
            </a:r>
            <a:endParaRPr lang="en-US" sz="2400" dirty="0"/>
          </a:p>
        </p:txBody>
      </p:sp>
      <p:sp>
        <p:nvSpPr>
          <p:cNvPr id="7" name="TextBox 6"/>
          <p:cNvSpPr txBox="1"/>
          <p:nvPr/>
        </p:nvSpPr>
        <p:spPr>
          <a:xfrm>
            <a:off x="5105400" y="2286000"/>
            <a:ext cx="2434128" cy="461665"/>
          </a:xfrm>
          <a:prstGeom prst="rect">
            <a:avLst/>
          </a:prstGeom>
          <a:noFill/>
        </p:spPr>
        <p:txBody>
          <a:bodyPr wrap="none" rtlCol="0">
            <a:spAutoFit/>
          </a:bodyPr>
          <a:lstStyle/>
          <a:p>
            <a:r>
              <a:rPr lang="en-US" sz="2400" dirty="0" smtClean="0"/>
              <a:t>What do they value?</a:t>
            </a:r>
            <a:endParaRPr lang="en-US" sz="2400" dirty="0"/>
          </a:p>
        </p:txBody>
      </p:sp>
      <p:sp>
        <p:nvSpPr>
          <p:cNvPr id="8" name="TextBox 7"/>
          <p:cNvSpPr txBox="1"/>
          <p:nvPr/>
        </p:nvSpPr>
        <p:spPr>
          <a:xfrm>
            <a:off x="4343400" y="4495800"/>
            <a:ext cx="3040704" cy="461665"/>
          </a:xfrm>
          <a:prstGeom prst="rect">
            <a:avLst/>
          </a:prstGeom>
          <a:noFill/>
        </p:spPr>
        <p:txBody>
          <a:bodyPr wrap="none" rtlCol="0">
            <a:spAutoFit/>
          </a:bodyPr>
          <a:lstStyle/>
          <a:p>
            <a:r>
              <a:rPr lang="en-US" sz="2400" dirty="0" smtClean="0"/>
              <a:t>How do we make money?</a:t>
            </a:r>
            <a:endParaRPr lang="en-US" sz="2400" dirty="0"/>
          </a:p>
        </p:txBody>
      </p:sp>
      <p:sp>
        <p:nvSpPr>
          <p:cNvPr id="9" name="TextBox 8"/>
          <p:cNvSpPr txBox="1"/>
          <p:nvPr/>
        </p:nvSpPr>
        <p:spPr>
          <a:xfrm>
            <a:off x="762000" y="1828800"/>
            <a:ext cx="2943050" cy="830997"/>
          </a:xfrm>
          <a:prstGeom prst="rect">
            <a:avLst/>
          </a:prstGeom>
          <a:noFill/>
        </p:spPr>
        <p:txBody>
          <a:bodyPr wrap="none" rtlCol="0">
            <a:spAutoFit/>
          </a:bodyPr>
          <a:lstStyle/>
          <a:p>
            <a:r>
              <a:rPr lang="en-US" sz="2400" dirty="0" smtClean="0"/>
              <a:t>How do we deliver value</a:t>
            </a:r>
          </a:p>
          <a:p>
            <a:r>
              <a:rPr lang="en-US" sz="2400" dirty="0" smtClean="0"/>
              <a:t>at an appropriate cost?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smtClean="0"/>
              <a:t>Value Exchange</a:t>
            </a:r>
          </a:p>
        </p:txBody>
      </p:sp>
      <p:sp>
        <p:nvSpPr>
          <p:cNvPr id="22531" name="Oval 3"/>
          <p:cNvSpPr>
            <a:spLocks noChangeArrowheads="1"/>
          </p:cNvSpPr>
          <p:nvPr/>
        </p:nvSpPr>
        <p:spPr bwMode="auto">
          <a:xfrm>
            <a:off x="1447800" y="2819400"/>
            <a:ext cx="4318000" cy="2879725"/>
          </a:xfrm>
          <a:prstGeom prst="ellipse">
            <a:avLst/>
          </a:prstGeom>
          <a:solidFill>
            <a:schemeClr val="accent1">
              <a:alpha val="50195"/>
            </a:schemeClr>
          </a:solidFill>
          <a:ln w="9525">
            <a:solidFill>
              <a:schemeClr val="tx1"/>
            </a:solidFill>
            <a:round/>
            <a:headEnd/>
            <a:tailEnd/>
          </a:ln>
        </p:spPr>
        <p:txBody>
          <a:bodyPr wrap="none" anchor="ctr"/>
          <a:lstStyle/>
          <a:p>
            <a:endParaRPr lang="en-US" sz="2400"/>
          </a:p>
        </p:txBody>
      </p:sp>
      <p:sp>
        <p:nvSpPr>
          <p:cNvPr id="22532" name="Oval 4"/>
          <p:cNvSpPr>
            <a:spLocks noChangeArrowheads="1"/>
          </p:cNvSpPr>
          <p:nvPr/>
        </p:nvSpPr>
        <p:spPr bwMode="auto">
          <a:xfrm>
            <a:off x="3390900" y="2819400"/>
            <a:ext cx="4318000" cy="2879725"/>
          </a:xfrm>
          <a:prstGeom prst="ellipse">
            <a:avLst/>
          </a:prstGeom>
          <a:solidFill>
            <a:schemeClr val="accent1">
              <a:alpha val="50195"/>
            </a:schemeClr>
          </a:solidFill>
          <a:ln w="9525">
            <a:solidFill>
              <a:schemeClr val="tx1"/>
            </a:solidFill>
            <a:round/>
            <a:headEnd/>
            <a:tailEnd/>
          </a:ln>
        </p:spPr>
        <p:txBody>
          <a:bodyPr wrap="none" anchor="ctr"/>
          <a:lstStyle/>
          <a:p>
            <a:endParaRPr lang="en-US" sz="2400"/>
          </a:p>
        </p:txBody>
      </p:sp>
      <p:sp>
        <p:nvSpPr>
          <p:cNvPr id="22533" name="Text Box 5"/>
          <p:cNvSpPr txBox="1">
            <a:spLocks noChangeArrowheads="1"/>
          </p:cNvSpPr>
          <p:nvPr/>
        </p:nvSpPr>
        <p:spPr bwMode="auto">
          <a:xfrm>
            <a:off x="1955362" y="3848100"/>
            <a:ext cx="1081963" cy="830997"/>
          </a:xfrm>
          <a:prstGeom prst="rect">
            <a:avLst/>
          </a:prstGeom>
          <a:noFill/>
          <a:ln w="9525">
            <a:noFill/>
            <a:miter lim="800000"/>
            <a:headEnd/>
            <a:tailEnd/>
          </a:ln>
        </p:spPr>
        <p:txBody>
          <a:bodyPr wrap="none">
            <a:spAutoFit/>
          </a:bodyPr>
          <a:lstStyle/>
          <a:p>
            <a:pPr algn="ctr" eaLnBrk="1" hangingPunct="1"/>
            <a:r>
              <a:rPr lang="en-GB" sz="2400">
                <a:cs typeface="Arial" charset="0"/>
              </a:rPr>
              <a:t>Value of</a:t>
            </a:r>
          </a:p>
          <a:p>
            <a:pPr algn="ctr" eaLnBrk="1" hangingPunct="1"/>
            <a:r>
              <a:rPr lang="en-GB" sz="2400">
                <a:cs typeface="Arial" charset="0"/>
              </a:rPr>
              <a:t>Service</a:t>
            </a:r>
          </a:p>
        </p:txBody>
      </p:sp>
      <p:sp>
        <p:nvSpPr>
          <p:cNvPr id="22534" name="Text Box 6"/>
          <p:cNvSpPr txBox="1">
            <a:spLocks noChangeArrowheads="1"/>
          </p:cNvSpPr>
          <p:nvPr/>
        </p:nvSpPr>
        <p:spPr bwMode="auto">
          <a:xfrm>
            <a:off x="3789363" y="4030663"/>
            <a:ext cx="1450782" cy="461665"/>
          </a:xfrm>
          <a:prstGeom prst="rect">
            <a:avLst/>
          </a:prstGeom>
          <a:noFill/>
          <a:ln w="9525">
            <a:noFill/>
            <a:miter lim="800000"/>
            <a:headEnd/>
            <a:tailEnd/>
          </a:ln>
        </p:spPr>
        <p:txBody>
          <a:bodyPr wrap="none">
            <a:spAutoFit/>
          </a:bodyPr>
          <a:lstStyle/>
          <a:p>
            <a:pPr eaLnBrk="1" hangingPunct="1"/>
            <a:r>
              <a:rPr lang="en-GB" sz="2400">
                <a:cs typeface="Arial" charset="0"/>
              </a:rPr>
              <a:t>&gt;  Price  &gt;</a:t>
            </a:r>
          </a:p>
        </p:txBody>
      </p:sp>
      <p:sp>
        <p:nvSpPr>
          <p:cNvPr id="22535" name="AutoShape 7"/>
          <p:cNvSpPr>
            <a:spLocks/>
          </p:cNvSpPr>
          <p:nvPr/>
        </p:nvSpPr>
        <p:spPr bwMode="auto">
          <a:xfrm>
            <a:off x="333375" y="2073275"/>
            <a:ext cx="1368425" cy="707886"/>
          </a:xfrm>
          <a:prstGeom prst="accentCallout2">
            <a:avLst>
              <a:gd name="adj1" fmla="val 17560"/>
              <a:gd name="adj2" fmla="val 105569"/>
              <a:gd name="adj3" fmla="val 17560"/>
              <a:gd name="adj4" fmla="val 157889"/>
              <a:gd name="adj5" fmla="val 114389"/>
              <a:gd name="adj6" fmla="val 212412"/>
            </a:avLst>
          </a:prstGeom>
          <a:solidFill>
            <a:schemeClr val="bg1"/>
          </a:solidFill>
          <a:ln w="9525">
            <a:solidFill>
              <a:schemeClr val="tx1"/>
            </a:solidFill>
            <a:miter lim="800000"/>
            <a:headEnd/>
            <a:tailEnd/>
          </a:ln>
        </p:spPr>
        <p:txBody>
          <a:bodyPr>
            <a:spAutoFit/>
          </a:bodyPr>
          <a:lstStyle/>
          <a:p>
            <a:pPr algn="ctr" eaLnBrk="1" hangingPunct="1"/>
            <a:r>
              <a:rPr lang="en-GB" sz="2000" dirty="0">
                <a:cs typeface="Arial" charset="0"/>
              </a:rPr>
              <a:t>Service Consumer</a:t>
            </a:r>
          </a:p>
        </p:txBody>
      </p:sp>
      <p:sp>
        <p:nvSpPr>
          <p:cNvPr id="22536" name="AutoShape 8"/>
          <p:cNvSpPr>
            <a:spLocks/>
          </p:cNvSpPr>
          <p:nvPr/>
        </p:nvSpPr>
        <p:spPr bwMode="auto">
          <a:xfrm>
            <a:off x="7461250" y="2073275"/>
            <a:ext cx="1368425" cy="707886"/>
          </a:xfrm>
          <a:prstGeom prst="accentCallout2">
            <a:avLst>
              <a:gd name="adj1" fmla="val 17560"/>
              <a:gd name="adj2" fmla="val -5569"/>
              <a:gd name="adj3" fmla="val 17560"/>
              <a:gd name="adj4" fmla="val -57542"/>
              <a:gd name="adj5" fmla="val 117315"/>
              <a:gd name="adj6" fmla="val -111602"/>
            </a:avLst>
          </a:prstGeom>
          <a:solidFill>
            <a:schemeClr val="bg1"/>
          </a:solidFill>
          <a:ln w="9525">
            <a:solidFill>
              <a:schemeClr val="tx1"/>
            </a:solidFill>
            <a:miter lim="800000"/>
            <a:headEnd/>
            <a:tailEnd/>
          </a:ln>
        </p:spPr>
        <p:txBody>
          <a:bodyPr>
            <a:spAutoFit/>
          </a:bodyPr>
          <a:lstStyle/>
          <a:p>
            <a:pPr algn="ctr" eaLnBrk="1" hangingPunct="1"/>
            <a:r>
              <a:rPr lang="en-GB" sz="2000" dirty="0">
                <a:cs typeface="Arial" charset="0"/>
              </a:rPr>
              <a:t>Service Provider</a:t>
            </a:r>
          </a:p>
        </p:txBody>
      </p:sp>
      <p:sp>
        <p:nvSpPr>
          <p:cNvPr id="22537" name="Text Box 9"/>
          <p:cNvSpPr txBox="1">
            <a:spLocks noChangeArrowheads="1"/>
          </p:cNvSpPr>
          <p:nvPr/>
        </p:nvSpPr>
        <p:spPr bwMode="auto">
          <a:xfrm>
            <a:off x="6089476" y="3848100"/>
            <a:ext cx="1316386" cy="830997"/>
          </a:xfrm>
          <a:prstGeom prst="rect">
            <a:avLst/>
          </a:prstGeom>
          <a:noFill/>
          <a:ln w="9525">
            <a:noFill/>
            <a:miter lim="800000"/>
            <a:headEnd/>
            <a:tailEnd/>
          </a:ln>
        </p:spPr>
        <p:txBody>
          <a:bodyPr wrap="none">
            <a:spAutoFit/>
          </a:bodyPr>
          <a:lstStyle/>
          <a:p>
            <a:pPr algn="ctr" eaLnBrk="1" hangingPunct="1"/>
            <a:r>
              <a:rPr lang="en-GB" sz="2400">
                <a:cs typeface="Arial" charset="0"/>
              </a:rPr>
              <a:t>Cost of</a:t>
            </a:r>
          </a:p>
          <a:p>
            <a:pPr algn="ctr" eaLnBrk="1" hangingPunct="1"/>
            <a:r>
              <a:rPr lang="en-GB" sz="2400">
                <a:cs typeface="Arial" charset="0"/>
              </a:rPr>
              <a:t>Resources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Components </a:t>
            </a:r>
            <a:endParaRPr lang="en-US" dirty="0"/>
          </a:p>
        </p:txBody>
      </p:sp>
      <p:pic>
        <p:nvPicPr>
          <p:cNvPr id="46082" name="Picture 2"/>
          <p:cNvPicPr>
            <a:picLocks noChangeAspect="1" noChangeArrowheads="1"/>
          </p:cNvPicPr>
          <p:nvPr/>
        </p:nvPicPr>
        <p:blipFill>
          <a:blip r:embed="rId2" cstate="print"/>
          <a:srcRect/>
          <a:stretch>
            <a:fillRect/>
          </a:stretch>
        </p:blipFill>
        <p:spPr bwMode="auto">
          <a:xfrm>
            <a:off x="685800" y="1676400"/>
            <a:ext cx="7575772"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GB" smtClean="0"/>
              <a:t>Interesting observations</a:t>
            </a:r>
          </a:p>
        </p:txBody>
      </p:sp>
      <p:sp>
        <p:nvSpPr>
          <p:cNvPr id="10243" name="Rectangle 3"/>
          <p:cNvSpPr>
            <a:spLocks noGrp="1" noChangeArrowheads="1"/>
          </p:cNvSpPr>
          <p:nvPr>
            <p:ph type="body" idx="4294967295"/>
          </p:nvPr>
        </p:nvSpPr>
        <p:spPr/>
        <p:txBody>
          <a:bodyPr>
            <a:normAutofit/>
          </a:bodyPr>
          <a:lstStyle/>
          <a:p>
            <a:pPr eaLnBrk="1" hangingPunct="1"/>
            <a:r>
              <a:rPr lang="en-GB" smtClean="0"/>
              <a:t>The most common format for the business model is a single page of narrative text</a:t>
            </a:r>
          </a:p>
          <a:p>
            <a:pPr algn="just" eaLnBrk="1" hangingPunct="1">
              <a:spcBef>
                <a:spcPct val="0"/>
              </a:spcBef>
              <a:spcAft>
                <a:spcPts val="600"/>
              </a:spcAft>
            </a:pPr>
            <a:r>
              <a:rPr lang="en-GB" smtClean="0"/>
              <a:t>A business model </a:t>
            </a:r>
            <a:r>
              <a:rPr lang="en-GB" i="1" smtClean="0">
                <a:solidFill>
                  <a:schemeClr val="accent2"/>
                </a:solidFill>
              </a:rPr>
              <a:t>does not explicitly include implementation technologies</a:t>
            </a:r>
          </a:p>
          <a:p>
            <a:pPr lvl="1" algn="just" eaLnBrk="1" hangingPunct="1">
              <a:spcBef>
                <a:spcPct val="0"/>
              </a:spcBef>
              <a:spcAft>
                <a:spcPts val="600"/>
              </a:spcAft>
            </a:pPr>
            <a:r>
              <a:rPr lang="en-GB" smtClean="0"/>
              <a:t>it is driven by business requirements and simply enabled by technology</a:t>
            </a:r>
          </a:p>
          <a:p>
            <a:pPr algn="just" eaLnBrk="1" hangingPunct="1">
              <a:spcBef>
                <a:spcPct val="0"/>
              </a:spcBef>
              <a:spcAft>
                <a:spcPts val="600"/>
              </a:spcAft>
            </a:pPr>
            <a:r>
              <a:rPr lang="en-GB" smtClean="0"/>
              <a:t>Articulation of a business model is no guarantee of its success</a:t>
            </a:r>
          </a:p>
          <a:p>
            <a:pPr lvl="1" algn="just" eaLnBrk="1" hangingPunct="1">
              <a:spcBef>
                <a:spcPct val="0"/>
              </a:spcBef>
              <a:spcAft>
                <a:spcPts val="600"/>
              </a:spcAft>
            </a:pPr>
            <a:r>
              <a:rPr lang="en-GB" smtClean="0"/>
              <a:t>only implementation will tell if the model works or not</a:t>
            </a:r>
          </a:p>
          <a:p>
            <a:pPr algn="just" eaLnBrk="1" hangingPunct="1">
              <a:spcBef>
                <a:spcPct val="0"/>
              </a:spcBef>
              <a:spcAft>
                <a:spcPts val="600"/>
              </a:spcAft>
            </a:pPr>
            <a:r>
              <a:rPr lang="en-GB" smtClean="0"/>
              <a:t>New business models are increasingly viewed as key intellectual property, and often attempts are made to protect them by patent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dirty="0" smtClean="0"/>
              <a:t>Extended definition (Perspective 1)</a:t>
            </a:r>
          </a:p>
        </p:txBody>
      </p:sp>
      <p:sp>
        <p:nvSpPr>
          <p:cNvPr id="8195" name="Rectangle 3"/>
          <p:cNvSpPr>
            <a:spLocks noGrp="1" noChangeArrowheads="1"/>
          </p:cNvSpPr>
          <p:nvPr>
            <p:ph type="body" idx="1"/>
          </p:nvPr>
        </p:nvSpPr>
        <p:spPr/>
        <p:txBody>
          <a:bodyPr>
            <a:normAutofit fontScale="85000" lnSpcReduction="20000"/>
          </a:bodyPr>
          <a:lstStyle/>
          <a:p>
            <a:r>
              <a:rPr lang="en-GB" dirty="0" err="1" smtClean="0"/>
              <a:t>Chesborough</a:t>
            </a:r>
            <a:r>
              <a:rPr lang="en-GB" dirty="0" smtClean="0"/>
              <a:t> and </a:t>
            </a:r>
            <a:r>
              <a:rPr lang="en-GB" dirty="0" err="1" smtClean="0"/>
              <a:t>Rosenbloom</a:t>
            </a:r>
            <a:r>
              <a:rPr lang="en-GB" dirty="0" smtClean="0"/>
              <a:t> specify that the 6 functions of a business model are to: </a:t>
            </a:r>
          </a:p>
          <a:p>
            <a:pPr lvl="1"/>
            <a:r>
              <a:rPr lang="en-GB" dirty="0" smtClean="0"/>
              <a:t>Articulate the value proposition</a:t>
            </a:r>
          </a:p>
          <a:p>
            <a:pPr lvl="1"/>
            <a:r>
              <a:rPr lang="en-GB" dirty="0" smtClean="0"/>
              <a:t>Identify a market segment, i.e. the users to whom the offering is useful and for what purpose, and specify the revenue generation mechanism for the firm. </a:t>
            </a:r>
          </a:p>
          <a:p>
            <a:pPr lvl="1"/>
            <a:r>
              <a:rPr lang="en-GB" dirty="0" smtClean="0"/>
              <a:t>Define the structure of the value chain within the firm to create and distribute the offering and determine the complementary assets needed to support the firm’s assets in this chain. </a:t>
            </a:r>
          </a:p>
          <a:p>
            <a:pPr lvl="1"/>
            <a:r>
              <a:rPr lang="en-GB" dirty="0" smtClean="0"/>
              <a:t>Examine the cost structure and profit potential of producing the offering given the value proposition and value chain structure chosen. </a:t>
            </a:r>
          </a:p>
          <a:p>
            <a:pPr lvl="1"/>
            <a:r>
              <a:rPr lang="en-GB" dirty="0" smtClean="0"/>
              <a:t>Describe the position of the firm within the value network linking suppliers and customers including identification of potential </a:t>
            </a:r>
            <a:r>
              <a:rPr lang="en-GB" dirty="0" err="1" smtClean="0"/>
              <a:t>complementors</a:t>
            </a:r>
            <a:r>
              <a:rPr lang="en-GB" dirty="0" smtClean="0"/>
              <a:t> and competitors. </a:t>
            </a:r>
          </a:p>
          <a:p>
            <a:pPr lvl="1"/>
            <a:r>
              <a:rPr lang="en-GB" dirty="0" smtClean="0"/>
              <a:t>Formulate the competitive strategy by which the innovating firm will gain and hold advantage over rivals.</a:t>
            </a:r>
          </a:p>
          <a:p>
            <a:pPr lvl="1"/>
            <a:endParaRPr lang="en-GB" dirty="0" smtClean="0"/>
          </a:p>
          <a:p>
            <a:pPr lvl="1"/>
            <a:r>
              <a:rPr lang="en-GB" sz="1700" dirty="0" err="1" smtClean="0"/>
              <a:t>Chesborough</a:t>
            </a:r>
            <a:r>
              <a:rPr lang="en-GB" sz="1700" dirty="0" smtClean="0"/>
              <a:t>, Henry; </a:t>
            </a:r>
            <a:r>
              <a:rPr lang="en-GB" sz="1700" dirty="0" err="1" smtClean="0"/>
              <a:t>Rosenbloom</a:t>
            </a:r>
            <a:r>
              <a:rPr lang="en-GB" sz="1700" dirty="0" smtClean="0"/>
              <a:t>, Richard: The role of the business model in capturing value from innovation: evidence from Xerox Corporation’s technology spin-off companies, Industrial and Corporate Change, Volume 11, Number 3 pp529-555.</a:t>
            </a:r>
          </a:p>
          <a:p>
            <a:endParaRPr lang="en-GB" dirty="0" smtClean="0"/>
          </a:p>
          <a:p>
            <a:endParaRPr lang="en-GB"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dirty="0" smtClean="0"/>
              <a:t>Extended definition (Perspective 2)</a:t>
            </a:r>
          </a:p>
        </p:txBody>
      </p:sp>
      <p:sp>
        <p:nvSpPr>
          <p:cNvPr id="9219" name="Rectangle 3"/>
          <p:cNvSpPr>
            <a:spLocks noGrp="1" noChangeArrowheads="1"/>
          </p:cNvSpPr>
          <p:nvPr>
            <p:ph type="body" idx="1"/>
          </p:nvPr>
        </p:nvSpPr>
        <p:spPr/>
        <p:txBody>
          <a:bodyPr/>
          <a:lstStyle/>
          <a:p>
            <a:pPr marL="457200" indent="-457200" eaLnBrk="1" hangingPunct="1"/>
            <a:r>
              <a:rPr lang="en-GB" smtClean="0"/>
              <a:t>Magretta identifies 2 key areas in a business model description</a:t>
            </a:r>
          </a:p>
          <a:p>
            <a:pPr marL="857250" lvl="1" indent="-400050" eaLnBrk="1" hangingPunct="1"/>
            <a:r>
              <a:rPr lang="en-GB" smtClean="0"/>
              <a:t>The story </a:t>
            </a:r>
          </a:p>
          <a:p>
            <a:pPr marL="857250" lvl="1" indent="-400050" eaLnBrk="1" hangingPunct="1"/>
            <a:r>
              <a:rPr lang="en-GB" smtClean="0"/>
              <a:t>The numbers</a:t>
            </a:r>
          </a:p>
          <a:p>
            <a:pPr marL="457200" indent="-457200" eaLnBrk="1" hangingPunct="1"/>
            <a:r>
              <a:rPr lang="en-GB" smtClean="0"/>
              <a:t>Both have to make sense</a:t>
            </a:r>
          </a:p>
          <a:p>
            <a:pPr marL="457200" indent="-457200" eaLnBrk="1" hangingPunct="1"/>
            <a:endParaRPr lang="en-GB" smtClean="0"/>
          </a:p>
          <a:p>
            <a:pPr marL="857250" lvl="1" indent="-400050" algn="just" eaLnBrk="1" hangingPunct="1">
              <a:spcBef>
                <a:spcPct val="0"/>
              </a:spcBef>
              <a:spcAft>
                <a:spcPts val="600"/>
              </a:spcAft>
              <a:buFontTx/>
              <a:buNone/>
            </a:pPr>
            <a:r>
              <a:rPr lang="en-GB" i="1" smtClean="0">
                <a:solidFill>
                  <a:schemeClr val="accent2"/>
                </a:solidFill>
              </a:rPr>
              <a:t>When business models don't work, it's because they fail either the narrative test (the story doesn't make sense) or the numbers test (the P&amp;L [profit and loss] doesn't add up). </a:t>
            </a:r>
            <a:endParaRPr lang="en-GB" smtClean="0">
              <a:solidFill>
                <a:schemeClr val="accent2"/>
              </a:solidFill>
            </a:endParaRPr>
          </a:p>
          <a:p>
            <a:pPr marL="457200" indent="-457200" eaLnBrk="1" hangingPunct="1">
              <a:buFontTx/>
              <a:buNone/>
            </a:pPr>
            <a:r>
              <a:rPr lang="en-GB" sz="1600" smtClean="0"/>
              <a:t>	Magretta, J: Why Business Models Matter, Harvard Business Review 2002, Vol 80; Part 5, ISSN 0017-8012, pages 86-93.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OM\Desktop\photo-peter-stigter-filename-is-designer-name-fallwinter-2013-14_files\Fall-2013-Trends-Skirt-Suit-Alberta-Ferretti-105x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609600"/>
            <a:ext cx="2608262" cy="2608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97731" y="3593068"/>
            <a:ext cx="1015021" cy="369332"/>
          </a:xfrm>
          <a:prstGeom prst="rect">
            <a:avLst/>
          </a:prstGeom>
          <a:noFill/>
        </p:spPr>
        <p:txBody>
          <a:bodyPr wrap="none" rtlCol="0">
            <a:spAutoFit/>
          </a:bodyPr>
          <a:lstStyle/>
          <a:p>
            <a:r>
              <a:rPr lang="en-US" dirty="0" smtClean="0"/>
              <a:t>Skirt Suit</a:t>
            </a:r>
            <a:endParaRPr lang="en-US" dirty="0"/>
          </a:p>
        </p:txBody>
      </p:sp>
      <p:pic>
        <p:nvPicPr>
          <p:cNvPr id="3075" name="Picture 3" descr="C:\Users\SOM\Desktop\photo-peter-stigter-filename-is-designer-name-fallwinter-2013-14_files\Fall-2013-Trends-Crazy-Combos-Chlo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3600" y="609600"/>
            <a:ext cx="2633133" cy="3949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8389" y="4920734"/>
            <a:ext cx="1503553" cy="369332"/>
          </a:xfrm>
          <a:prstGeom prst="rect">
            <a:avLst/>
          </a:prstGeom>
          <a:noFill/>
        </p:spPr>
        <p:txBody>
          <a:bodyPr wrap="none" rtlCol="0">
            <a:spAutoFit/>
          </a:bodyPr>
          <a:lstStyle/>
          <a:p>
            <a:r>
              <a:rPr lang="en-US" dirty="0" smtClean="0"/>
              <a:t>Crazy Combos</a:t>
            </a:r>
            <a:endParaRPr lang="en-US" dirty="0"/>
          </a:p>
        </p:txBody>
      </p:sp>
      <p:pic>
        <p:nvPicPr>
          <p:cNvPr id="3076" name="Picture 4" descr="C:\Users\SOM\Desktop\photo-peter-stigter-filename-is-designer-name-fallwinter-2013-14_files\Fall-2013-Trends-Plaid-Street-Style-New-York-Fashion-Week-04-105x1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609600"/>
            <a:ext cx="2328862" cy="23288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15200" y="3593068"/>
            <a:ext cx="492443" cy="369332"/>
          </a:xfrm>
          <a:prstGeom prst="rect">
            <a:avLst/>
          </a:prstGeom>
          <a:noFill/>
        </p:spPr>
        <p:txBody>
          <a:bodyPr wrap="none" rtlCol="0">
            <a:spAutoFit/>
          </a:bodyPr>
          <a:lstStyle/>
          <a:p>
            <a:r>
              <a:rPr lang="en-US" dirty="0" smtClean="0"/>
              <a:t>Fur</a:t>
            </a:r>
            <a:endParaRPr lang="en-US" dirty="0"/>
          </a:p>
        </p:txBody>
      </p:sp>
    </p:spTree>
    <p:extLst>
      <p:ext uri="{BB962C8B-B14F-4D97-AF65-F5344CB8AC3E}">
        <p14:creationId xmlns:p14="http://schemas.microsoft.com/office/powerpoint/2010/main" val="3643156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Business Model Canvas (Perspective 3) : Developed by Alex </a:t>
            </a:r>
            <a:r>
              <a:rPr lang="en-US" dirty="0" err="1" smtClean="0"/>
              <a:t>Osterwalder</a:t>
            </a:r>
            <a:endParaRPr lang="en-US" dirty="0"/>
          </a:p>
        </p:txBody>
      </p:sp>
      <p:pic>
        <p:nvPicPr>
          <p:cNvPr id="3" name="Picture 2" descr="Screen shot 2011-04-19 at 6.32.0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905000"/>
            <a:ext cx="7162800" cy="444682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Business Model Canvas (</a:t>
            </a:r>
            <a:r>
              <a:rPr lang="en-US" dirty="0" err="1" smtClean="0"/>
              <a:t>con’t</a:t>
            </a:r>
            <a:r>
              <a:rPr lang="en-US" dirty="0" smtClean="0"/>
              <a:t>)</a:t>
            </a:r>
            <a:endParaRPr lang="en-US" dirty="0"/>
          </a:p>
        </p:txBody>
      </p:sp>
      <p:pic>
        <p:nvPicPr>
          <p:cNvPr id="3" name="Picture 2" descr="Screen shot 2011-04-19 at 6.3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447800"/>
            <a:ext cx="8044610" cy="5018231"/>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10170416_Business_Model_Generation_Reader (dragged).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223" y="-1309403"/>
            <a:ext cx="10618628" cy="102788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Fall Winter Trends 2013 - Men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11924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90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580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371600"/>
            <a:ext cx="7010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9280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288</TotalTime>
  <Words>2283</Words>
  <Application>Microsoft Office PowerPoint</Application>
  <PresentationFormat>On-screen Show (4:3)</PresentationFormat>
  <Paragraphs>217</Paragraphs>
  <Slides>52</Slides>
  <Notes>12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Adjacency</vt:lpstr>
      <vt:lpstr>A Caveat</vt:lpstr>
      <vt:lpstr>Autumn 2013 Fashion : Women </vt:lpstr>
      <vt:lpstr>PowerPoint Presentation</vt:lpstr>
      <vt:lpstr>PowerPoint Presentation</vt:lpstr>
      <vt:lpstr>PowerPoint Presentation</vt:lpstr>
      <vt:lpstr>Fall Winter Trends 2013 - 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Zara</vt:lpstr>
      <vt:lpstr>Zara: Fast Fashion from Savvy Systems</vt:lpstr>
      <vt:lpstr>Humble beginning: Amanciao Ortega Gaona </vt:lpstr>
      <vt:lpstr>Zara in Australia 2011</vt:lpstr>
      <vt:lpstr>Zara</vt:lpstr>
      <vt:lpstr>Zara’s Positioning </vt:lpstr>
      <vt:lpstr>Zara Positioning</vt:lpstr>
      <vt:lpstr> Innovation  </vt:lpstr>
      <vt:lpstr>Zara as a Rule Breaker</vt:lpstr>
      <vt:lpstr>Zara as a Rule Breaker</vt:lpstr>
      <vt:lpstr>Zara as a Rule Breaker</vt:lpstr>
      <vt:lpstr>A Business Model….</vt:lpstr>
      <vt:lpstr>Zara’s Business Model</vt:lpstr>
      <vt:lpstr>Some IT Management Principles from Zara</vt:lpstr>
      <vt:lpstr>Some IT Management Principles from Zara</vt:lpstr>
      <vt:lpstr>UNIQLO</vt:lpstr>
      <vt:lpstr>Business Strategy</vt:lpstr>
      <vt:lpstr>PowerPoint Presentation</vt:lpstr>
      <vt:lpstr>PowerPoint Presentation</vt:lpstr>
      <vt:lpstr>Fifth Avenue Flagship Store</vt:lpstr>
      <vt:lpstr>Esprit,  the next Zara?</vt:lpstr>
      <vt:lpstr>Differences in the business model? </vt:lpstr>
      <vt:lpstr>Differences in the business model? </vt:lpstr>
      <vt:lpstr>Old and New</vt:lpstr>
      <vt:lpstr>Distribution Center</vt:lpstr>
      <vt:lpstr>About Business Models</vt:lpstr>
      <vt:lpstr>About Business Models</vt:lpstr>
      <vt:lpstr>BUSINESS MODEL</vt:lpstr>
      <vt:lpstr>Value Exchange</vt:lpstr>
      <vt:lpstr>The Components </vt:lpstr>
      <vt:lpstr>Interesting observations</vt:lpstr>
      <vt:lpstr>Extended definition (Perspective 1)</vt:lpstr>
      <vt:lpstr>Extended definition (Perspective 2)</vt:lpstr>
      <vt:lpstr>Business Model Canvas (Perspective 3) : Developed by Alex Osterwalder</vt:lpstr>
      <vt:lpstr>The Business Model Canvas (con’t)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Autumn 2013 Fashion</dc:title>
  <dc:creator>SOM</dc:creator>
  <cp:lastModifiedBy>SOM</cp:lastModifiedBy>
  <cp:revision>17</cp:revision>
  <dcterms:created xsi:type="dcterms:W3CDTF">2013-11-28T01:56:37Z</dcterms:created>
  <dcterms:modified xsi:type="dcterms:W3CDTF">2013-12-03T05:24:20Z</dcterms:modified>
</cp:coreProperties>
</file>